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aleway" panose="020B0604020202020204" charset="0"/>
      <p:regular r:id="rId11"/>
      <p:bold r:id="rId12"/>
      <p:italic r:id="rId13"/>
      <p:boldItalic r:id="rId14"/>
    </p:embeddedFont>
    <p:embeddedFont>
      <p:font typeface="Source Code Pro" panose="020B0604020202020204" charset="0"/>
      <p:regular r:id="rId15"/>
      <p:bold r:id="rId16"/>
    </p:embeddedFont>
    <p:embeddedFont>
      <p:font typeface="Amatic SC" panose="020B0604020202020204" charset="0"/>
      <p:regular r:id="rId17"/>
      <p:bold r:id="rId18"/>
    </p:embeddedFont>
    <p:embeddedFont>
      <p:font typeface="Proxima Nova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01185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02000" y="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600">
                <a:latin typeface="Raleway"/>
                <a:ea typeface="Raleway"/>
                <a:cs typeface="Raleway"/>
                <a:sym typeface="Raleway"/>
              </a:rPr>
              <a:t>Do Now: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0" y="801000"/>
            <a:ext cx="5164800" cy="41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 b="1">
                <a:latin typeface="Proxima Nova"/>
                <a:ea typeface="Proxima Nova"/>
                <a:cs typeface="Proxima Nova"/>
                <a:sym typeface="Proxima Nova"/>
              </a:rPr>
              <a:t>Take HW out &amp; pass toward the front board</a:t>
            </a:r>
          </a:p>
          <a:p>
            <a:pPr lvl="0">
              <a:spcBef>
                <a:spcPts val="0"/>
              </a:spcBef>
              <a:buNone/>
            </a:pPr>
            <a:r>
              <a:rPr lang="en" sz="2600" i="1">
                <a:latin typeface="Proxima Nova"/>
                <a:ea typeface="Proxima Nova"/>
                <a:cs typeface="Proxima Nova"/>
                <a:sym typeface="Proxima Nova"/>
              </a:rPr>
              <a:t>First Continental Congress Reading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Proxima Nova"/>
                <a:ea typeface="Proxima Nova"/>
                <a:cs typeface="Proxima Nova"/>
                <a:sym typeface="Proxima Nova"/>
              </a:rPr>
              <a:t>Your objective:</a:t>
            </a:r>
          </a:p>
          <a:p>
            <a:pPr marL="457200" lvl="0" indent="-393700">
              <a:spcBef>
                <a:spcPts val="0"/>
              </a:spcBef>
              <a:buSzPct val="100000"/>
              <a:buFont typeface="Proxima Nova"/>
            </a:pPr>
            <a:r>
              <a:rPr lang="en" sz="2600">
                <a:latin typeface="Proxima Nova"/>
                <a:ea typeface="Proxima Nova"/>
                <a:cs typeface="Proxima Nova"/>
                <a:sym typeface="Proxima Nova"/>
              </a:rPr>
              <a:t>Read through the 3 paragraphs</a:t>
            </a:r>
          </a:p>
          <a:p>
            <a:pPr marL="457200" lvl="0" indent="-393700">
              <a:spcBef>
                <a:spcPts val="0"/>
              </a:spcBef>
              <a:buSzPct val="100000"/>
              <a:buFont typeface="Proxima Nova"/>
            </a:pPr>
            <a:r>
              <a:rPr lang="en" sz="2600">
                <a:latin typeface="Proxima Nova"/>
                <a:ea typeface="Proxima Nova"/>
                <a:cs typeface="Proxima Nova"/>
                <a:sym typeface="Proxima Nova"/>
              </a:rPr>
              <a:t>Make sure to annotate! THIS IS </a:t>
            </a:r>
            <a:r>
              <a:rPr lang="en" sz="2600" b="1" u="sng">
                <a:solidFill>
                  <a:schemeClr val="accent5"/>
                </a:solidFill>
                <a:latin typeface="Proxima Nova"/>
                <a:ea typeface="Proxima Nova"/>
                <a:cs typeface="Proxima Nova"/>
                <a:sym typeface="Proxima Nova"/>
              </a:rPr>
              <a:t>NOT</a:t>
            </a:r>
            <a:r>
              <a:rPr lang="en" sz="2600">
                <a:latin typeface="Proxima Nova"/>
                <a:ea typeface="Proxima Nova"/>
                <a:cs typeface="Proxima Nova"/>
                <a:sym typeface="Proxima Nova"/>
              </a:rPr>
              <a:t> AN OPTION</a:t>
            </a:r>
          </a:p>
          <a:p>
            <a:pPr lvl="0">
              <a:spcBef>
                <a:spcPts val="0"/>
              </a:spcBef>
              <a:buNone/>
            </a:pPr>
            <a:endParaRPr sz="23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8" name="Shape 58" descr="first-continental-congres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1149" y="1196425"/>
            <a:ext cx="3834100" cy="3182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0" y="-111025"/>
            <a:ext cx="91440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The Revolution Begins. . .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0" y="566625"/>
            <a:ext cx="9144000" cy="450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spcBef>
                <a:spcPts val="0"/>
              </a:spcBef>
              <a:buSzPct val="100000"/>
              <a:buFont typeface="Proxima Nova"/>
            </a:pPr>
            <a:r>
              <a:rPr lang="en" sz="2700">
                <a:latin typeface="Proxima Nova"/>
                <a:ea typeface="Proxima Nova"/>
                <a:cs typeface="Proxima Nova"/>
                <a:sym typeface="Proxima Nova"/>
              </a:rPr>
              <a:t>British General Gage has secret plan</a:t>
            </a:r>
          </a:p>
          <a:p>
            <a:pPr marL="1371600" lvl="2" indent="-400050" rtl="0">
              <a:spcBef>
                <a:spcPts val="0"/>
              </a:spcBef>
              <a:buSzPct val="100000"/>
              <a:buFont typeface="Proxima Nova"/>
            </a:pPr>
            <a:r>
              <a:rPr lang="en" sz="2700">
                <a:latin typeface="Proxima Nova"/>
                <a:ea typeface="Proxima Nova"/>
                <a:cs typeface="Proxima Nova"/>
                <a:sym typeface="Proxima Nova"/>
              </a:rPr>
              <a:t>Lexington - capture colonial leads Sam Adams &amp; John Hancock</a:t>
            </a:r>
          </a:p>
          <a:p>
            <a:pPr marL="1371600" lvl="2" indent="-400050" rtl="0">
              <a:spcBef>
                <a:spcPts val="0"/>
              </a:spcBef>
              <a:buSzPct val="100000"/>
              <a:buFont typeface="Proxima Nova"/>
            </a:pPr>
            <a:r>
              <a:rPr lang="en" sz="2700">
                <a:latin typeface="Proxima Nova"/>
                <a:ea typeface="Proxima Nova"/>
                <a:cs typeface="Proxima Nova"/>
                <a:sym typeface="Proxima Nova"/>
              </a:rPr>
              <a:t>Concord - seize gunpowder</a:t>
            </a:r>
          </a:p>
          <a:p>
            <a:pPr marL="457200" lvl="0" indent="-400050" rtl="0">
              <a:spcBef>
                <a:spcPts val="0"/>
              </a:spcBef>
              <a:buSzPct val="100000"/>
              <a:buFont typeface="Proxima Nova"/>
            </a:pPr>
            <a:r>
              <a:rPr lang="en" sz="2700">
                <a:latin typeface="Proxima Nova"/>
                <a:ea typeface="Proxima Nova"/>
                <a:cs typeface="Proxima Nova"/>
                <a:sym typeface="Proxima Nova"/>
              </a:rPr>
              <a:t>Spies &amp; friends of the Americans leak Gage’s plan</a:t>
            </a:r>
          </a:p>
          <a:p>
            <a:pPr marL="914400" lvl="1" indent="-400050" rtl="0">
              <a:spcBef>
                <a:spcPts val="0"/>
              </a:spcBef>
              <a:buSzPct val="100000"/>
              <a:buFont typeface="Proxima Nova"/>
            </a:pPr>
            <a:r>
              <a:rPr lang="en" sz="2700">
                <a:latin typeface="Proxima Nova"/>
                <a:ea typeface="Proxima Nova"/>
                <a:cs typeface="Proxima Nova"/>
                <a:sym typeface="Proxima Nova"/>
              </a:rPr>
              <a:t>Paul Revere &amp; others warn the “The British are Coming!” </a:t>
            </a:r>
          </a:p>
          <a:p>
            <a:pPr marL="457200" lvl="0" indent="-400050" rtl="0">
              <a:spcBef>
                <a:spcPts val="0"/>
              </a:spcBef>
              <a:buSzPct val="100000"/>
              <a:buFont typeface="Proxima Nova"/>
            </a:pPr>
            <a:r>
              <a:rPr lang="en" sz="2700" b="1" u="sng">
                <a:latin typeface="Proxima Nova"/>
                <a:ea typeface="Proxima Nova"/>
                <a:cs typeface="Proxima Nova"/>
                <a:sym typeface="Proxima Nova"/>
              </a:rPr>
              <a:t>Minutemen</a:t>
            </a:r>
            <a:r>
              <a:rPr lang="en" sz="2700">
                <a:latin typeface="Proxima Nova"/>
                <a:ea typeface="Proxima Nova"/>
                <a:cs typeface="Proxima Nova"/>
                <a:sym typeface="Proxima Nova"/>
              </a:rPr>
              <a:t> - select members from colonial militias who could be ready “in a minutes time”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>
              <a:spcBef>
                <a:spcPts val="0"/>
              </a:spcBef>
              <a:buSzPct val="100000"/>
              <a:buFont typeface="Proxima Nova"/>
            </a:pPr>
            <a:r>
              <a:rPr lang="en" sz="2800">
                <a:latin typeface="Proxima Nova"/>
                <a:ea typeface="Proxima Nova"/>
                <a:cs typeface="Proxima Nova"/>
                <a:sym typeface="Proxima Nova"/>
              </a:rPr>
              <a:t>240 British soldiers arrive in Lexington</a:t>
            </a:r>
          </a:p>
          <a:p>
            <a:pPr marL="914400" lvl="1" indent="-406400">
              <a:spcBef>
                <a:spcPts val="0"/>
              </a:spcBef>
              <a:buSzPct val="100000"/>
              <a:buFont typeface="Proxima Nova"/>
            </a:pPr>
            <a:r>
              <a:rPr lang="en" sz="2800">
                <a:latin typeface="Proxima Nova"/>
                <a:ea typeface="Proxima Nova"/>
                <a:cs typeface="Proxima Nova"/>
                <a:sym typeface="Proxima Nova"/>
              </a:rPr>
              <a:t>70 minutemen formed &amp; waiting</a:t>
            </a:r>
          </a:p>
          <a:p>
            <a:pPr marL="457200" lvl="0" indent="-406400" rtl="0">
              <a:spcBef>
                <a:spcPts val="0"/>
              </a:spcBef>
              <a:buSzPct val="100000"/>
              <a:buFont typeface="Proxima Nova"/>
            </a:pPr>
            <a:r>
              <a:rPr lang="en" sz="2800">
                <a:latin typeface="Proxima Nova"/>
                <a:ea typeface="Proxima Nova"/>
                <a:cs typeface="Proxima Nova"/>
                <a:sym typeface="Proxima Nova"/>
              </a:rPr>
              <a:t>April 18, 1775 - First shots of the Revolution are fired at Lexington</a:t>
            </a:r>
          </a:p>
          <a:p>
            <a:pPr marL="457200" lvl="0" indent="-406400" rtl="0">
              <a:spcBef>
                <a:spcPts val="0"/>
              </a:spcBef>
              <a:buSzPct val="100000"/>
              <a:buFont typeface="Proxima Nova"/>
            </a:pPr>
            <a:r>
              <a:rPr lang="en" sz="2800">
                <a:latin typeface="Proxima Nova"/>
                <a:ea typeface="Proxima Nova"/>
                <a:cs typeface="Proxima Nova"/>
                <a:sym typeface="Proxima Nova"/>
              </a:rPr>
              <a:t>British turn back towards Boston</a:t>
            </a:r>
          </a:p>
          <a:p>
            <a:pPr marL="914400" lvl="1" indent="-406400" rtl="0">
              <a:spcBef>
                <a:spcPts val="0"/>
              </a:spcBef>
              <a:buSzPct val="100000"/>
              <a:buFont typeface="Proxima Nova"/>
            </a:pPr>
            <a:r>
              <a:rPr lang="en" sz="2800">
                <a:latin typeface="Proxima Nova"/>
                <a:ea typeface="Proxima Nova"/>
                <a:cs typeface="Proxima Nova"/>
                <a:sym typeface="Proxima Nova"/>
              </a:rPr>
              <a:t>16 mile journey</a:t>
            </a:r>
          </a:p>
          <a:p>
            <a:pPr marL="914400" lvl="1" indent="-406400" rtl="0">
              <a:spcBef>
                <a:spcPts val="0"/>
              </a:spcBef>
              <a:buSzPct val="100000"/>
              <a:buFont typeface="Proxima Nova"/>
            </a:pPr>
            <a:r>
              <a:rPr lang="en" sz="2800">
                <a:latin typeface="Proxima Nova"/>
                <a:ea typeface="Proxima Nova"/>
                <a:cs typeface="Proxima Nova"/>
                <a:sym typeface="Proxima Nova"/>
              </a:rPr>
              <a:t>More minutemen fire on British from behind trees &amp; fences</a:t>
            </a:r>
          </a:p>
          <a:p>
            <a:pPr marL="457200" lvl="0" indent="-406400" rtl="0">
              <a:spcBef>
                <a:spcPts val="0"/>
              </a:spcBef>
              <a:buSzPct val="100000"/>
              <a:buFont typeface="Proxima Nova"/>
            </a:pPr>
            <a:r>
              <a:rPr lang="en" sz="2800">
                <a:latin typeface="Proxima Nova"/>
                <a:ea typeface="Proxima Nova"/>
                <a:cs typeface="Proxima Nova"/>
                <a:sym typeface="Proxima Nova"/>
              </a:rPr>
              <a:t>Nearly 200 British &amp; 90 American men died during the battle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Second Continental Congress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0" y="685975"/>
            <a:ext cx="9144000" cy="439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25450">
              <a:spcBef>
                <a:spcPts val="0"/>
              </a:spcBef>
              <a:buSzPct val="100000"/>
              <a:buFont typeface="Proxima Nova"/>
            </a:pPr>
            <a:r>
              <a:rPr lang="en" sz="3100">
                <a:latin typeface="Proxima Nova"/>
                <a:ea typeface="Proxima Nova"/>
                <a:cs typeface="Proxima Nova"/>
                <a:sym typeface="Proxima Nova"/>
              </a:rPr>
              <a:t>May 10, 1775 - delegates of the Second Continental Congress met at the State House in Philadelphia</a:t>
            </a:r>
          </a:p>
          <a:p>
            <a:pPr marL="457200" lvl="0" indent="-425450">
              <a:spcBef>
                <a:spcPts val="0"/>
              </a:spcBef>
              <a:buSzPct val="100000"/>
              <a:buFont typeface="Proxima Nova"/>
            </a:pPr>
            <a:r>
              <a:rPr lang="en" sz="3100" b="1">
                <a:latin typeface="Proxima Nova"/>
                <a:ea typeface="Proxima Nova"/>
                <a:cs typeface="Proxima Nova"/>
                <a:sym typeface="Proxima Nova"/>
              </a:rPr>
              <a:t>65</a:t>
            </a:r>
            <a:r>
              <a:rPr lang="en" sz="3100">
                <a:latin typeface="Proxima Nova"/>
                <a:ea typeface="Proxima Nova"/>
                <a:cs typeface="Proxima Nova"/>
                <a:sym typeface="Proxima Nova"/>
              </a:rPr>
              <a:t> representatives from </a:t>
            </a:r>
            <a:r>
              <a:rPr lang="en" sz="3100" b="1">
                <a:latin typeface="Proxima Nova"/>
                <a:ea typeface="Proxima Nova"/>
                <a:cs typeface="Proxima Nova"/>
                <a:sym typeface="Proxima Nova"/>
              </a:rPr>
              <a:t>13</a:t>
            </a:r>
            <a:r>
              <a:rPr lang="en" sz="3100">
                <a:latin typeface="Proxima Nova"/>
                <a:ea typeface="Proxima Nova"/>
                <a:cs typeface="Proxima Nova"/>
                <a:sym typeface="Proxima Nova"/>
              </a:rPr>
              <a:t> colonies</a:t>
            </a:r>
          </a:p>
          <a:p>
            <a:pPr marL="457200" lvl="0" indent="-425450">
              <a:spcBef>
                <a:spcPts val="0"/>
              </a:spcBef>
              <a:buSzPct val="100000"/>
              <a:buFont typeface="Proxima Nova"/>
            </a:pPr>
            <a:r>
              <a:rPr lang="en" sz="3100">
                <a:latin typeface="Proxima Nova"/>
                <a:ea typeface="Proxima Nova"/>
                <a:cs typeface="Proxima Nova"/>
                <a:sym typeface="Proxima Nova"/>
              </a:rPr>
              <a:t>John Adams-wanted to organize a Continental Army w/troops from each of the 13 colonies</a:t>
            </a:r>
          </a:p>
          <a:p>
            <a:pPr marL="457200" lvl="0" indent="-425450">
              <a:spcBef>
                <a:spcPts val="0"/>
              </a:spcBef>
              <a:buSzPct val="100000"/>
              <a:buFont typeface="Proxima Nova"/>
            </a:pPr>
            <a:r>
              <a:rPr lang="en" sz="3100">
                <a:latin typeface="Proxima Nova"/>
                <a:ea typeface="Proxima Nova"/>
                <a:cs typeface="Proxima Nova"/>
                <a:sym typeface="Proxima Nova"/>
              </a:rPr>
              <a:t>Congress asks George Washington to be the commander - HE ACCEPTS!!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-111025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Loyalist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86325" y="637050"/>
            <a:ext cx="5294700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  <a:buFont typeface="Proxima Nova"/>
            </a:pPr>
            <a:r>
              <a:rPr lang="en" sz="3600">
                <a:latin typeface="Proxima Nova"/>
                <a:ea typeface="Proxima Nova"/>
                <a:cs typeface="Proxima Nova"/>
                <a:sym typeface="Proxima Nova"/>
              </a:rPr>
              <a:t>Supported Great Britain</a:t>
            </a:r>
          </a:p>
          <a:p>
            <a:pPr marL="457200" lvl="0" indent="-457200" rtl="0">
              <a:spcBef>
                <a:spcPts val="0"/>
              </a:spcBef>
              <a:buSzPct val="100000"/>
              <a:buFont typeface="Proxima Nova"/>
            </a:pPr>
            <a:r>
              <a:rPr lang="en" sz="3600">
                <a:latin typeface="Proxima Nova"/>
                <a:ea typeface="Proxima Nova"/>
                <a:cs typeface="Proxima Nova"/>
                <a:sym typeface="Proxima Nova"/>
              </a:rPr>
              <a:t>Fought in British Army</a:t>
            </a:r>
          </a:p>
          <a:p>
            <a:pPr marL="457200" lvl="0" indent="-457200" rtl="0">
              <a:spcBef>
                <a:spcPts val="0"/>
              </a:spcBef>
              <a:buSzPct val="100000"/>
              <a:buFont typeface="Proxima Nova"/>
            </a:pPr>
            <a:r>
              <a:rPr lang="en" sz="3600">
                <a:latin typeface="Proxima Nova"/>
                <a:ea typeface="Proxima Nova"/>
                <a:cs typeface="Proxima Nova"/>
                <a:sym typeface="Proxima Nova"/>
              </a:rPr>
              <a:t>Spied on American soldiers</a:t>
            </a:r>
          </a:p>
          <a:p>
            <a:pPr marL="457200" lvl="0" indent="-457200">
              <a:spcBef>
                <a:spcPts val="0"/>
              </a:spcBef>
              <a:buSzPct val="100000"/>
              <a:buFont typeface="Proxima Nova"/>
            </a:pPr>
            <a:r>
              <a:rPr lang="en" sz="3600">
                <a:latin typeface="Proxima Nova"/>
                <a:ea typeface="Proxima Nova"/>
                <a:cs typeface="Proxima Nova"/>
                <a:sym typeface="Proxima Nova"/>
              </a:rPr>
              <a:t>Burned the homes &amp; farms of Patriots</a:t>
            </a:r>
          </a:p>
        </p:txBody>
      </p:sp>
      <p:pic>
        <p:nvPicPr>
          <p:cNvPr id="82" name="Shape 82" descr="british-foot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9099" y="689975"/>
            <a:ext cx="3383200" cy="4351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latin typeface="Raleway"/>
                <a:ea typeface="Raleway"/>
                <a:cs typeface="Raleway"/>
                <a:sym typeface="Raleway"/>
              </a:rPr>
              <a:t>Patriot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0" y="683575"/>
            <a:ext cx="9015000" cy="466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 b="1">
                <a:latin typeface="Proxima Nova"/>
                <a:ea typeface="Proxima Nova"/>
                <a:cs typeface="Proxima Nova"/>
                <a:sym typeface="Proxima Nova"/>
              </a:rPr>
              <a:t>Continental Army:</a:t>
            </a:r>
          </a:p>
          <a:p>
            <a:pPr marL="457200" lvl="0" indent="-393700" rtl="0">
              <a:spcBef>
                <a:spcPts val="0"/>
              </a:spcBef>
              <a:buSzPct val="100000"/>
              <a:buFont typeface="Proxima Nova"/>
            </a:pPr>
            <a:r>
              <a:rPr lang="en" sz="2600">
                <a:latin typeface="Proxima Nova"/>
                <a:ea typeface="Proxima Nova"/>
                <a:cs typeface="Proxima Nova"/>
                <a:sym typeface="Proxima Nova"/>
              </a:rPr>
              <a:t>Militia were poorly trained &amp; didn’t have weapons</a:t>
            </a:r>
          </a:p>
          <a:p>
            <a:pPr marL="457200" lvl="0" indent="-393700">
              <a:spcBef>
                <a:spcPts val="0"/>
              </a:spcBef>
              <a:buSzPct val="100000"/>
              <a:buFont typeface="Proxima Nova"/>
            </a:pPr>
            <a:r>
              <a:rPr lang="en" sz="2600">
                <a:latin typeface="Proxima Nova"/>
                <a:ea typeface="Proxima Nova"/>
                <a:cs typeface="Proxima Nova"/>
                <a:sym typeface="Proxima Nova"/>
              </a:rPr>
              <a:t>Training camps were dirty</a:t>
            </a:r>
          </a:p>
          <a:p>
            <a:pPr marL="457200" lvl="0" indent="-393700">
              <a:spcBef>
                <a:spcPts val="0"/>
              </a:spcBef>
              <a:buSzPct val="100000"/>
              <a:buFont typeface="Proxima Nova"/>
            </a:pPr>
            <a:r>
              <a:rPr lang="en" sz="2600" b="1">
                <a:latin typeface="Proxima Nova"/>
                <a:ea typeface="Proxima Nova"/>
                <a:cs typeface="Proxima Nova"/>
                <a:sym typeface="Proxima Nova"/>
              </a:rPr>
              <a:t>NEEDED</a:t>
            </a:r>
            <a:r>
              <a:rPr lang="en" sz="2600">
                <a:latin typeface="Proxima Nova"/>
                <a:ea typeface="Proxima Nova"/>
                <a:cs typeface="Proxima Nova"/>
                <a:sym typeface="Proxima Nova"/>
              </a:rPr>
              <a:t>: Money, supplies, training &amp; loyalty</a:t>
            </a:r>
          </a:p>
          <a:p>
            <a:pPr lvl="0">
              <a:spcBef>
                <a:spcPts val="0"/>
              </a:spcBef>
              <a:buNone/>
            </a:pPr>
            <a:r>
              <a:rPr lang="en" sz="2600" b="1">
                <a:latin typeface="Proxima Nova"/>
                <a:ea typeface="Proxima Nova"/>
                <a:cs typeface="Proxima Nova"/>
                <a:sym typeface="Proxima Nova"/>
              </a:rPr>
              <a:t>Patriot:</a:t>
            </a:r>
          </a:p>
          <a:p>
            <a:pPr marL="457200" lvl="0" indent="-393700">
              <a:spcBef>
                <a:spcPts val="0"/>
              </a:spcBef>
              <a:buSzPct val="100000"/>
              <a:buFont typeface="Proxima Nova"/>
            </a:pPr>
            <a:r>
              <a:rPr lang="en" sz="2600">
                <a:latin typeface="Proxima Nova"/>
                <a:ea typeface="Proxima Nova"/>
                <a:cs typeface="Proxima Nova"/>
                <a:sym typeface="Proxima Nova"/>
              </a:rPr>
              <a:t>Willing to support the first against Great Britain</a:t>
            </a:r>
          </a:p>
          <a:p>
            <a:pPr marL="457200" lvl="0" indent="-393700">
              <a:spcBef>
                <a:spcPts val="0"/>
              </a:spcBef>
              <a:buSzPct val="100000"/>
              <a:buFont typeface="Proxima Nova"/>
            </a:pPr>
            <a:r>
              <a:rPr lang="en" sz="2600">
                <a:latin typeface="Proxima Nova"/>
                <a:ea typeface="Proxima Nova"/>
                <a:cs typeface="Proxima Nova"/>
                <a:sym typeface="Proxima Nova"/>
              </a:rPr>
              <a:t>Volunteered to fight </a:t>
            </a:r>
          </a:p>
          <a:p>
            <a:pPr marL="457200" lvl="0" indent="-393700">
              <a:spcBef>
                <a:spcPts val="0"/>
              </a:spcBef>
              <a:buSzPct val="100000"/>
              <a:buFont typeface="Proxima Nova"/>
            </a:pPr>
            <a:r>
              <a:rPr lang="en" sz="2600">
                <a:latin typeface="Proxima Nova"/>
                <a:ea typeface="Proxima Nova"/>
                <a:cs typeface="Proxima Nova"/>
                <a:sym typeface="Proxima Nova"/>
              </a:rPr>
              <a:t>Helped to raise money for the war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/>
              <a:t>The Vote!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74000" y="2845225"/>
            <a:ext cx="44034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latin typeface="Proxima Nova"/>
                <a:ea typeface="Proxima Nova"/>
                <a:cs typeface="Proxima Nova"/>
                <a:sym typeface="Proxima Nova"/>
              </a:rPr>
              <a:t>Patriot v. Loyalist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latin typeface="Proxima Nova"/>
                <a:ea typeface="Proxima Nova"/>
                <a:cs typeface="Proxima Nova"/>
                <a:sym typeface="Proxima Nova"/>
              </a:rPr>
              <a:t>On a Post-it write down which side you would pick &amp; why.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5529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500"/>
              <a:t>Homework:</a:t>
            </a:r>
          </a:p>
          <a:p>
            <a:pPr lvl="0">
              <a:spcBef>
                <a:spcPts val="0"/>
              </a:spcBef>
              <a:buNone/>
            </a:pPr>
            <a:r>
              <a:rPr lang="en" sz="7500"/>
              <a:t>Thomas Paine &amp; Common Sense Worksheet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On-screen Show (16:9)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Raleway</vt:lpstr>
      <vt:lpstr>Source Code Pro</vt:lpstr>
      <vt:lpstr>Amatic SC</vt:lpstr>
      <vt:lpstr>Proxima Nova</vt:lpstr>
      <vt:lpstr>beach-day</vt:lpstr>
      <vt:lpstr>Do Now:</vt:lpstr>
      <vt:lpstr>The Revolution Begins. . .</vt:lpstr>
      <vt:lpstr>PowerPoint Presentation</vt:lpstr>
      <vt:lpstr>Second Continental Congress</vt:lpstr>
      <vt:lpstr>Loyalist </vt:lpstr>
      <vt:lpstr>Patriot</vt:lpstr>
      <vt:lpstr>The Vote!</vt:lpstr>
      <vt:lpstr>Homework: Thomas Paine &amp; Common Sense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Stephanie Schmidt</dc:creator>
  <cp:lastModifiedBy>Stephanie Schmidt</cp:lastModifiedBy>
  <cp:revision>1</cp:revision>
  <dcterms:modified xsi:type="dcterms:W3CDTF">2016-10-18T17:36:28Z</dcterms:modified>
</cp:coreProperties>
</file>