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Economic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09588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William-Bradford-Plymouth-colony-govern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PsKv7ETd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0700" y="442850"/>
            <a:ext cx="36870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Do Now: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109600" y="1668725"/>
            <a:ext cx="4034400" cy="34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Expectations: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AutoNum type="arabicPeriod"/>
            </a:pPr>
            <a:r>
              <a:rPr lang="en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Do Now</a:t>
            </a:r>
            <a:r>
              <a:rPr lang="en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is to be done in silence.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AutoNum type="arabicPeriod"/>
            </a:pPr>
            <a:r>
              <a:rPr lang="en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When class begins, scholars are prepared &amp; ready to work.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AutoNum type="arabicPeriod"/>
            </a:pPr>
            <a:r>
              <a:rPr lang="en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During lesson, scholars are following our “Classroom Norms.”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Remember. . . .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R-E-S-P-E-C-T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0" y="1668725"/>
            <a:ext cx="5007000" cy="3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300" b="1">
                <a:latin typeface="Economica"/>
                <a:ea typeface="Economica"/>
                <a:cs typeface="Economica"/>
                <a:sym typeface="Economica"/>
              </a:rPr>
              <a:t>If you had to rewrite your John Newtown prompt:</a:t>
            </a:r>
          </a:p>
          <a:p>
            <a:pPr marL="914400" lvl="1" indent="-37465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300">
                <a:latin typeface="Economica"/>
                <a:ea typeface="Economica"/>
                <a:cs typeface="Economica"/>
                <a:sym typeface="Economica"/>
              </a:rPr>
              <a:t>Please hand your HW towards the window to be collected</a:t>
            </a:r>
          </a:p>
          <a:p>
            <a:pPr marL="457200" lvl="0" indent="-37465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300">
                <a:latin typeface="Economica"/>
                <a:ea typeface="Economica"/>
                <a:cs typeface="Economica"/>
                <a:sym typeface="Economica"/>
              </a:rPr>
              <a:t>Planners out &amp; write down HW (on white board)</a:t>
            </a:r>
          </a:p>
          <a:p>
            <a:pPr lvl="0">
              <a:spcBef>
                <a:spcPts val="0"/>
              </a:spcBef>
              <a:buNone/>
            </a:pPr>
            <a:endParaRPr sz="2300">
              <a:latin typeface="Economica"/>
              <a:ea typeface="Economica"/>
              <a:cs typeface="Economica"/>
              <a:sym typeface="Economic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300" b="1">
                <a:latin typeface="Economica"/>
                <a:ea typeface="Economica"/>
                <a:cs typeface="Economica"/>
                <a:sym typeface="Economica"/>
              </a:rPr>
              <a:t>Mayflower Compact:</a:t>
            </a:r>
          </a:p>
          <a:p>
            <a:pPr marL="457200" lvl="0" indent="-37465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300">
                <a:latin typeface="Economica"/>
                <a:ea typeface="Economica"/>
                <a:cs typeface="Economica"/>
                <a:sym typeface="Economica"/>
              </a:rPr>
              <a:t>Read through the document individually.  You are responsible for annotating!!</a:t>
            </a:r>
          </a:p>
          <a:p>
            <a:pPr marL="457200" lvl="0" indent="-37465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300">
                <a:latin typeface="Economica"/>
                <a:ea typeface="Economica"/>
                <a:cs typeface="Economica"/>
                <a:sym typeface="Economica"/>
              </a:rPr>
              <a:t>You do NOT need to answer the questions yet.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x="4995575" y="1684150"/>
            <a:ext cx="11400" cy="361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6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Mayflower Compact:</a:t>
            </a:r>
            <a:r>
              <a:rPr lang="en"/>
              <a:t> first framework of gov’t written &amp; enacted in the New World (USA)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-25350" y="1623200"/>
            <a:ext cx="9194700" cy="342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Due to rough seas, the Mayflower could not reach the Hudson River &amp; instead ended up by Cape Cod.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Change of course = no longer within jurisdiction of the charter granted to them by the Virginia Co.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 charter = legal uncertainty.  Friction arose between the Pilgrims &amp; the rest of the passengers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Pilgrim leaders (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  <a:hlinkClick r:id="rId3"/>
              </a:rPr>
              <a:t>William Bradford</a:t>
            </a: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&amp; 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William Brewster) drafted the compact before going ashore.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Went into effect immediately when on land.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John Carver - helped organize the expedition &amp; was chosen as the governor of the new colony</a:t>
            </a:r>
          </a:p>
          <a:p>
            <a:pPr marL="457200" lvl="0" indent="-368300">
              <a:spcBef>
                <a:spcPts val="0"/>
              </a:spcBef>
              <a:buClr>
                <a:srgbClr val="000000"/>
              </a:buClr>
              <a:buSzPct val="100000"/>
              <a:buFont typeface="Economica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Foundation of Plymouth’s gov’t &amp; remained in force until 1691 when the colony became a part of the Massachusetts Bay Colony.</a:t>
            </a:r>
          </a:p>
          <a:p>
            <a:pPr lvl="0">
              <a:spcBef>
                <a:spcPts val="0"/>
              </a:spcBef>
              <a:buNone/>
            </a:pPr>
            <a:endParaRPr sz="135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Mayflower Compact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98250" y="796550"/>
            <a:ext cx="9045600" cy="424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Font typeface="Economica"/>
              <a:buAutoNum type="arabicPeriod"/>
            </a:pPr>
            <a:r>
              <a:rPr lang="en" sz="3000">
                <a:latin typeface="Economica"/>
                <a:ea typeface="Economica"/>
                <a:cs typeface="Economica"/>
                <a:sym typeface="Economica"/>
              </a:rPr>
              <a:t>Using the information gathered from you Do Now &amp; notes, you will meet in 5 groups of 4.  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Economica"/>
              <a:buAutoNum type="arabicPeriod"/>
            </a:pPr>
            <a:r>
              <a:rPr lang="en" sz="3000">
                <a:latin typeface="Economica"/>
                <a:ea typeface="Economica"/>
                <a:cs typeface="Economica"/>
                <a:sym typeface="Economica"/>
              </a:rPr>
              <a:t>Use the guided questions to ensure that you have established all the key points of the reading.  </a:t>
            </a:r>
          </a:p>
          <a:p>
            <a:pPr marL="914400" lvl="1" indent="-419100" rtl="0">
              <a:spcBef>
                <a:spcPts val="0"/>
              </a:spcBef>
              <a:buSzPct val="100000"/>
              <a:buFont typeface="Economica"/>
              <a:buAutoNum type="alphaLcPeriod"/>
            </a:pPr>
            <a:r>
              <a:rPr lang="en" sz="3000">
                <a:latin typeface="Economica"/>
                <a:ea typeface="Economica"/>
                <a:cs typeface="Economica"/>
                <a:sym typeface="Economica"/>
              </a:rPr>
              <a:t>There should be about 4-5 key points.</a:t>
            </a:r>
          </a:p>
          <a:p>
            <a:pPr marL="914400" lvl="1" indent="-419100" rtl="0">
              <a:spcBef>
                <a:spcPts val="0"/>
              </a:spcBef>
              <a:buSzPct val="100000"/>
              <a:buFont typeface="Economica"/>
              <a:buAutoNum type="alphaLcPeriod"/>
            </a:pPr>
            <a:r>
              <a:rPr lang="en" sz="3000">
                <a:latin typeface="Economica"/>
                <a:ea typeface="Economica"/>
                <a:cs typeface="Economica"/>
                <a:sym typeface="Economica"/>
              </a:rPr>
              <a:t>Use the extra space at the bottom of your sheet to write &amp; additional information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Economica"/>
              <a:buAutoNum type="arabicPeriod"/>
            </a:pPr>
            <a:r>
              <a:rPr lang="en" sz="3000">
                <a:latin typeface="Economica"/>
                <a:ea typeface="Economica"/>
                <a:cs typeface="Economica"/>
                <a:sym typeface="Economica"/>
              </a:rPr>
              <a:t>In your groups, you will read out your responses/key points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 b="1"/>
              <a:t>CFU: 3-2-1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Char char="●"/>
            </a:pPr>
            <a:r>
              <a:rPr lang="en" sz="36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Write down </a:t>
            </a:r>
            <a:r>
              <a:rPr lang="en" sz="36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3</a:t>
            </a:r>
            <a:r>
              <a:rPr lang="en" sz="36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things you found out, </a:t>
            </a:r>
            <a:r>
              <a:rPr lang="en" sz="36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2</a:t>
            </a:r>
            <a:r>
              <a:rPr lang="en" sz="36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things you found interesting and </a:t>
            </a:r>
            <a:r>
              <a:rPr lang="en" sz="36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1</a:t>
            </a:r>
            <a:r>
              <a:rPr lang="en" sz="36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question you still may have.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02400" y="273125"/>
            <a:ext cx="4255800" cy="48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Town Hall Meetings:</a:t>
            </a:r>
          </a:p>
          <a:p>
            <a:pPr lvl="0">
              <a:spcBef>
                <a:spcPts val="0"/>
              </a:spcBef>
              <a:buNone/>
            </a:pPr>
            <a:endParaRPr sz="1400" b="1"/>
          </a:p>
          <a:p>
            <a:pPr lvl="0">
              <a:spcBef>
                <a:spcPts val="0"/>
              </a:spcBef>
              <a:buNone/>
            </a:pPr>
            <a:r>
              <a:rPr lang="en" sz="1200" b="1"/>
              <a:t>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0" y="648625"/>
            <a:ext cx="9144000" cy="443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Important in the development of democracy = Emphasized problem solving through group efforts.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Strong interlocking communities = strong obligations towards “group efforts”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Move away from a highly centralized Church &amp; state feel of England 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Once a year all members of the village gathered to meet: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Elected officers to hold positions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Debated all issues concerning the village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Elected minor officeholders (measurers of salt, purchasers of grain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All gave rise to the tradition of local government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Economica"/>
              <a:buChar char="○"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Distribution of land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Economica"/>
              <a:buChar char="●"/>
            </a:pPr>
            <a:r>
              <a:rPr lang="en" sz="2400" b="1">
                <a:latin typeface="Economica"/>
                <a:ea typeface="Economica"/>
                <a:cs typeface="Economica"/>
                <a:sym typeface="Economica"/>
              </a:rPr>
              <a:t>Thomas Jefferson:  "wisest invention ever devised by the wit of man for the perfect exercise of self-government."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Bronx City Council </a:t>
            </a:r>
            <a:r>
              <a:rPr lang="en" b="1" u="sng">
                <a:solidFill>
                  <a:schemeClr val="hlink"/>
                </a:solidFill>
                <a:hlinkClick r:id="rId3"/>
              </a:rPr>
              <a:t>Town Hall Meeting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0" y="1657350"/>
            <a:ext cx="9144000" cy="348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Char char="●"/>
            </a:pP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During this video, you will be responsible for taking </a:t>
            </a:r>
            <a:r>
              <a:rPr lang="en" sz="22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Notice &amp; Wonder</a:t>
            </a: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notes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ECHS Student Handbook: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Topic: Academic Integrity 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Char char="●"/>
            </a:pP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Creating a mock town hall meeting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Char char="●"/>
            </a:pP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You will have the remainder of the class period to gather the materials you deem necessary in order to be successful during you mock meeting 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Economica"/>
              <a:buChar char="●"/>
            </a:pPr>
            <a:r>
              <a:rPr lang="en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The meeting will take place tomorrow during the first 10 minutes of your class period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To Keep In Mind: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i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Would you consider town hall meetings to be considered a pillar of democracy here in America?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On-screen Show (16:9)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</vt:lpstr>
      <vt:lpstr>Economica</vt:lpstr>
      <vt:lpstr>material</vt:lpstr>
      <vt:lpstr>Do Now:</vt:lpstr>
      <vt:lpstr>Mayflower Compact: first framework of gov’t written &amp; enacted in the New World (USA)</vt:lpstr>
      <vt:lpstr>Mayflower Compact</vt:lpstr>
      <vt:lpstr>CFU: 3-2-1</vt:lpstr>
      <vt:lpstr>Town Hall Meetings:   </vt:lpstr>
      <vt:lpstr> Bronx City Council Town Hall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Stephanie Schmidt</dc:creator>
  <cp:lastModifiedBy>Stephanie Schmidt</cp:lastModifiedBy>
  <cp:revision>1</cp:revision>
  <dcterms:modified xsi:type="dcterms:W3CDTF">2016-09-27T17:15:22Z</dcterms:modified>
</cp:coreProperties>
</file>