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Verdana" panose="020B0604030504040204" pitchFamily="34" charset="0"/>
      <p:regular r:id="rId17"/>
      <p:bold r:id="rId18"/>
      <p:italic r:id="rId19"/>
      <p:boldItalic r:id="rId20"/>
    </p:embeddedFont>
    <p:embeddedFont>
      <p:font typeface="Economica" panose="020B060402020202020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7299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4pnutYN97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pF2Laa8LR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9575" y="0"/>
            <a:ext cx="1613100" cy="831300"/>
          </a:xfrm>
          <a:prstGeom prst="rect">
            <a:avLst/>
          </a:prstGeom>
        </p:spPr>
        <p:txBody>
          <a:bodyPr lIns="91425" tIns="91425" rIns="91425" bIns="91425" anchor="b" anchorCtr="0">
            <a:noAutofit/>
          </a:bodyPr>
          <a:lstStyle/>
          <a:p>
            <a:pPr lvl="0">
              <a:spcBef>
                <a:spcPts val="0"/>
              </a:spcBef>
              <a:buNone/>
            </a:pPr>
            <a:r>
              <a:rPr lang="en" u="sng"/>
              <a:t>Do Now:</a:t>
            </a:r>
          </a:p>
        </p:txBody>
      </p:sp>
      <p:sp>
        <p:nvSpPr>
          <p:cNvPr id="63" name="Shape 63"/>
          <p:cNvSpPr txBox="1">
            <a:spLocks noGrp="1"/>
          </p:cNvSpPr>
          <p:nvPr>
            <p:ph type="body" idx="1"/>
          </p:nvPr>
        </p:nvSpPr>
        <p:spPr>
          <a:xfrm>
            <a:off x="39575" y="644650"/>
            <a:ext cx="4116900" cy="2624700"/>
          </a:xfrm>
          <a:prstGeom prst="rect">
            <a:avLst/>
          </a:prstGeom>
        </p:spPr>
        <p:txBody>
          <a:bodyPr lIns="91425" tIns="91425" rIns="91425" bIns="91425" anchor="t" anchorCtr="0">
            <a:noAutofit/>
          </a:bodyPr>
          <a:lstStyle/>
          <a:p>
            <a:pPr marL="457200" lvl="0" indent="-406400" rtl="0">
              <a:spcBef>
                <a:spcPts val="0"/>
              </a:spcBef>
              <a:buSzPct val="100000"/>
              <a:buFont typeface="Economica"/>
              <a:buAutoNum type="arabicPeriod"/>
            </a:pPr>
            <a:r>
              <a:rPr lang="en" sz="2800">
                <a:latin typeface="Economica"/>
                <a:ea typeface="Economica"/>
                <a:cs typeface="Economica"/>
                <a:sym typeface="Economica"/>
              </a:rPr>
              <a:t>Pass HW towards the window.</a:t>
            </a:r>
          </a:p>
          <a:p>
            <a:pPr marL="457200" lvl="0" indent="-406400" rtl="0">
              <a:spcBef>
                <a:spcPts val="0"/>
              </a:spcBef>
              <a:buSzPct val="100000"/>
              <a:buFont typeface="Economica"/>
              <a:buAutoNum type="arabicPeriod"/>
            </a:pPr>
            <a:r>
              <a:rPr lang="en" sz="2800">
                <a:latin typeface="Economica"/>
                <a:ea typeface="Economica"/>
                <a:cs typeface="Economica"/>
                <a:sym typeface="Economica"/>
              </a:rPr>
              <a:t>Take out a notebook/looseleaf paper &amp; something to write with.</a:t>
            </a:r>
          </a:p>
          <a:p>
            <a:pPr marL="457200" lvl="0" indent="-406400" rtl="0">
              <a:spcBef>
                <a:spcPts val="0"/>
              </a:spcBef>
              <a:buSzPct val="100000"/>
              <a:buFont typeface="Economica"/>
              <a:buAutoNum type="arabicPeriod"/>
            </a:pPr>
            <a:r>
              <a:rPr lang="en" sz="2800">
                <a:latin typeface="Economica"/>
                <a:ea typeface="Economica"/>
                <a:cs typeface="Economica"/>
                <a:sym typeface="Economica"/>
              </a:rPr>
              <a:t>Be prepared to work!</a:t>
            </a:r>
          </a:p>
          <a:p>
            <a:pPr lvl="0" algn="ctr" rtl="0">
              <a:spcBef>
                <a:spcPts val="0"/>
              </a:spcBef>
              <a:buNone/>
            </a:pPr>
            <a:r>
              <a:rPr lang="en" sz="2800">
                <a:latin typeface="Economica"/>
                <a:ea typeface="Economica"/>
                <a:cs typeface="Economica"/>
                <a:sym typeface="Economica"/>
              </a:rPr>
              <a:t>You </a:t>
            </a:r>
            <a:r>
              <a:rPr lang="en" sz="2800" b="1" u="sng">
                <a:latin typeface="Economica"/>
                <a:ea typeface="Economica"/>
                <a:cs typeface="Economica"/>
                <a:sym typeface="Economica"/>
              </a:rPr>
              <a:t>WILL</a:t>
            </a:r>
            <a:r>
              <a:rPr lang="en" sz="2800">
                <a:latin typeface="Economica"/>
                <a:ea typeface="Economica"/>
                <a:cs typeface="Economica"/>
                <a:sym typeface="Economica"/>
              </a:rPr>
              <a:t> be taking independent notes</a:t>
            </a:r>
          </a:p>
        </p:txBody>
      </p:sp>
      <p:sp>
        <p:nvSpPr>
          <p:cNvPr id="64" name="Shape 64"/>
          <p:cNvSpPr txBox="1"/>
          <p:nvPr/>
        </p:nvSpPr>
        <p:spPr>
          <a:xfrm>
            <a:off x="4238175" y="0"/>
            <a:ext cx="4944000" cy="4893000"/>
          </a:xfrm>
          <a:prstGeom prst="rect">
            <a:avLst/>
          </a:prstGeom>
          <a:noFill/>
          <a:ln>
            <a:noFill/>
          </a:ln>
        </p:spPr>
        <p:txBody>
          <a:bodyPr lIns="91425" tIns="91425" rIns="91425" bIns="91425" anchor="t" anchorCtr="0">
            <a:noAutofit/>
          </a:bodyPr>
          <a:lstStyle/>
          <a:p>
            <a:pPr lvl="0">
              <a:spcBef>
                <a:spcPts val="0"/>
              </a:spcBef>
              <a:buNone/>
            </a:pPr>
            <a:r>
              <a:rPr lang="en" sz="4200" u="sng">
                <a:latin typeface="Economica"/>
                <a:ea typeface="Economica"/>
                <a:cs typeface="Economica"/>
                <a:sym typeface="Economica"/>
              </a:rPr>
              <a:t>Expectations:</a:t>
            </a:r>
          </a:p>
          <a:p>
            <a:pPr marL="457200" lvl="0" indent="-406400" rtl="0">
              <a:spcBef>
                <a:spcPts val="0"/>
              </a:spcBef>
              <a:buSzPct val="100000"/>
              <a:buFont typeface="Economica"/>
              <a:buAutoNum type="arabicPeriod"/>
            </a:pPr>
            <a:r>
              <a:rPr lang="en" sz="2800" b="1">
                <a:latin typeface="Economica"/>
                <a:ea typeface="Economica"/>
                <a:cs typeface="Economica"/>
                <a:sym typeface="Economica"/>
              </a:rPr>
              <a:t>Do Now</a:t>
            </a:r>
            <a:r>
              <a:rPr lang="en" sz="2800">
                <a:latin typeface="Economica"/>
                <a:ea typeface="Economica"/>
                <a:cs typeface="Economica"/>
                <a:sym typeface="Economica"/>
              </a:rPr>
              <a:t> is to be done in silence.</a:t>
            </a:r>
          </a:p>
          <a:p>
            <a:pPr marL="457200" lvl="0" indent="-406400" rtl="0">
              <a:spcBef>
                <a:spcPts val="0"/>
              </a:spcBef>
              <a:buSzPct val="100000"/>
              <a:buFont typeface="Economica"/>
              <a:buAutoNum type="arabicPeriod"/>
            </a:pPr>
            <a:r>
              <a:rPr lang="en" sz="2800">
                <a:latin typeface="Economica"/>
                <a:ea typeface="Economica"/>
                <a:cs typeface="Economica"/>
                <a:sym typeface="Economica"/>
              </a:rPr>
              <a:t>When class begins, scholars are prepared &amp; ready to work.</a:t>
            </a:r>
          </a:p>
          <a:p>
            <a:pPr marL="457200" lvl="0" indent="-406400" rtl="0">
              <a:spcBef>
                <a:spcPts val="0"/>
              </a:spcBef>
              <a:buSzPct val="100000"/>
              <a:buFont typeface="Economica"/>
              <a:buAutoNum type="arabicPeriod"/>
            </a:pPr>
            <a:r>
              <a:rPr lang="en" sz="2800">
                <a:latin typeface="Economica"/>
                <a:ea typeface="Economica"/>
                <a:cs typeface="Economica"/>
                <a:sym typeface="Economica"/>
              </a:rPr>
              <a:t>During lesson, scholars are following our “Classroom Norms.”</a:t>
            </a:r>
          </a:p>
          <a:p>
            <a:pPr lvl="0" rtl="0">
              <a:spcBef>
                <a:spcPts val="0"/>
              </a:spcBef>
              <a:buNone/>
            </a:pPr>
            <a:endParaRPr sz="2800">
              <a:latin typeface="Economica"/>
              <a:ea typeface="Economica"/>
              <a:cs typeface="Economica"/>
              <a:sym typeface="Economica"/>
            </a:endParaRPr>
          </a:p>
          <a:p>
            <a:pPr lvl="0" algn="ctr" rtl="0">
              <a:spcBef>
                <a:spcPts val="0"/>
              </a:spcBef>
              <a:buNone/>
            </a:pPr>
            <a:r>
              <a:rPr lang="en" sz="3200">
                <a:latin typeface="Economica"/>
                <a:ea typeface="Economica"/>
                <a:cs typeface="Economica"/>
                <a:sym typeface="Economica"/>
              </a:rPr>
              <a:t>Remember. . . . </a:t>
            </a:r>
          </a:p>
          <a:p>
            <a:pPr lvl="0" algn="ctr">
              <a:spcBef>
                <a:spcPts val="0"/>
              </a:spcBef>
              <a:buNone/>
            </a:pPr>
            <a:r>
              <a:rPr lang="en" sz="5500" b="1">
                <a:latin typeface="Economica"/>
                <a:ea typeface="Economica"/>
                <a:cs typeface="Economica"/>
                <a:sym typeface="Economica"/>
              </a:rPr>
              <a:t>R-E-S-P-E-C-T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0" y="0"/>
            <a:ext cx="8520600" cy="831300"/>
          </a:xfrm>
          <a:prstGeom prst="rect">
            <a:avLst/>
          </a:prstGeom>
        </p:spPr>
        <p:txBody>
          <a:bodyPr lIns="91425" tIns="91425" rIns="91425" bIns="91425" anchor="b" anchorCtr="0">
            <a:noAutofit/>
          </a:bodyPr>
          <a:lstStyle/>
          <a:p>
            <a:pPr lvl="0">
              <a:spcBef>
                <a:spcPts val="0"/>
              </a:spcBef>
              <a:buNone/>
            </a:pPr>
            <a:r>
              <a:rPr lang="en"/>
              <a:t>Continued. . .</a:t>
            </a:r>
          </a:p>
        </p:txBody>
      </p:sp>
      <p:sp>
        <p:nvSpPr>
          <p:cNvPr id="124" name="Shape 124"/>
          <p:cNvSpPr txBox="1">
            <a:spLocks noGrp="1"/>
          </p:cNvSpPr>
          <p:nvPr>
            <p:ph type="body" idx="1"/>
          </p:nvPr>
        </p:nvSpPr>
        <p:spPr>
          <a:xfrm>
            <a:off x="126450" y="769725"/>
            <a:ext cx="8891100" cy="4258800"/>
          </a:xfrm>
          <a:prstGeom prst="rect">
            <a:avLst/>
          </a:prstGeom>
        </p:spPr>
        <p:txBody>
          <a:bodyPr lIns="91425" tIns="91425" rIns="91425" bIns="91425" anchor="t" anchorCtr="0">
            <a:noAutofit/>
          </a:bodyPr>
          <a:lstStyle/>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There was not even enough space to place buckets for human waste -- disease was prevalent</a:t>
            </a:r>
          </a:p>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The bodies of the dead were simply thrust overboard. </a:t>
            </a:r>
          </a:p>
          <a:p>
            <a:pPr marL="457200" lvl="0" indent="-419100">
              <a:lnSpc>
                <a:spcPct val="100000"/>
              </a:lnSpc>
              <a:spcBef>
                <a:spcPts val="0"/>
              </a:spcBef>
              <a:buSzPct val="100000"/>
              <a:buFont typeface="Economica"/>
              <a:buChar char="❖"/>
            </a:pPr>
            <a:r>
              <a:rPr lang="en" sz="3000" b="1" u="sng">
                <a:highlight>
                  <a:srgbClr val="FFFFFF"/>
                </a:highlight>
                <a:latin typeface="Economica"/>
                <a:ea typeface="Economica"/>
                <a:cs typeface="Economica"/>
                <a:sym typeface="Economica"/>
              </a:rPr>
              <a:t>LOOSE PACKING</a:t>
            </a:r>
            <a:r>
              <a:rPr lang="en" sz="3000" b="1">
                <a:highlight>
                  <a:srgbClr val="FFFFFF"/>
                </a:highlight>
                <a:latin typeface="Economica"/>
                <a:ea typeface="Economica"/>
                <a:cs typeface="Economica"/>
                <a:sym typeface="Economica"/>
              </a:rPr>
              <a:t>-provided for fewer slaves per ship in the hopes that a greater percentage of the cargo would arrive alive.</a:t>
            </a:r>
          </a:p>
          <a:p>
            <a:pPr marL="457200" lvl="0" indent="-419100">
              <a:lnSpc>
                <a:spcPct val="100000"/>
              </a:lnSpc>
              <a:spcBef>
                <a:spcPts val="0"/>
              </a:spcBef>
              <a:buSzPct val="100000"/>
              <a:buFont typeface="Economica"/>
              <a:buChar char="❖"/>
            </a:pPr>
            <a:r>
              <a:rPr lang="en" sz="3000" b="1" u="sng">
                <a:highlight>
                  <a:srgbClr val="FFFFFF"/>
                </a:highlight>
                <a:latin typeface="Economica"/>
                <a:ea typeface="Economica"/>
                <a:cs typeface="Economica"/>
                <a:sym typeface="Economica"/>
              </a:rPr>
              <a:t>TIGHT PACKING</a:t>
            </a:r>
            <a:r>
              <a:rPr lang="en" sz="3000" b="1">
                <a:highlight>
                  <a:srgbClr val="FFFFFF"/>
                </a:highlight>
                <a:latin typeface="Economica"/>
                <a:ea typeface="Economica"/>
                <a:cs typeface="Economica"/>
                <a:sym typeface="Economica"/>
              </a:rPr>
              <a:t>- captains believed that more slaves, despite higher casualties, would yield a greater profit at the trading block.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lgn="ctr" rtl="0">
              <a:spcBef>
                <a:spcPts val="0"/>
              </a:spcBef>
              <a:buNone/>
            </a:pPr>
            <a:r>
              <a:rPr lang="en" b="1"/>
              <a:t>CFU! Ice Cream Social 	</a:t>
            </a:r>
          </a:p>
        </p:txBody>
      </p:sp>
      <p:sp>
        <p:nvSpPr>
          <p:cNvPr id="130" name="Shape 130"/>
          <p:cNvSpPr txBox="1">
            <a:spLocks noGrp="1"/>
          </p:cNvSpPr>
          <p:nvPr>
            <p:ph type="body" idx="1"/>
          </p:nvPr>
        </p:nvSpPr>
        <p:spPr>
          <a:xfrm>
            <a:off x="311700" y="1225225"/>
            <a:ext cx="8206800" cy="3354000"/>
          </a:xfrm>
          <a:prstGeom prst="rect">
            <a:avLst/>
          </a:prstGeom>
          <a:solidFill>
            <a:srgbClr val="00FFFF"/>
          </a:solidFill>
        </p:spPr>
        <p:txBody>
          <a:bodyPr lIns="91425" tIns="91425" rIns="91425" bIns="91425" anchor="t" anchorCtr="0">
            <a:noAutofit/>
          </a:bodyPr>
          <a:lstStyle/>
          <a:p>
            <a:pPr lvl="0" algn="ctr" rtl="0">
              <a:spcBef>
                <a:spcPts val="0"/>
              </a:spcBef>
              <a:buNone/>
            </a:pPr>
            <a:r>
              <a:rPr lang="en" sz="4500">
                <a:solidFill>
                  <a:srgbClr val="00FFFF"/>
                </a:solidFill>
              </a:rPr>
              <a:t>What impact did the Middle Passage the colonies?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Slave Ship.JPG"/>
          <p:cNvPicPr preferRelativeResize="0"/>
          <p:nvPr/>
        </p:nvPicPr>
        <p:blipFill>
          <a:blip r:embed="rId3">
            <a:alphaModFix/>
          </a:blip>
          <a:stretch>
            <a:fillRect/>
          </a:stretch>
        </p:blipFill>
        <p:spPr>
          <a:xfrm>
            <a:off x="0" y="274400"/>
            <a:ext cx="9144000" cy="4699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Exit Slip:</a:t>
            </a:r>
          </a:p>
        </p:txBody>
      </p:sp>
      <p:sp>
        <p:nvSpPr>
          <p:cNvPr id="141" name="Shape 141"/>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marL="457200" lvl="0" indent="-419100">
              <a:lnSpc>
                <a:spcPct val="100000"/>
              </a:lnSpc>
              <a:spcBef>
                <a:spcPts val="0"/>
              </a:spcBef>
              <a:spcAft>
                <a:spcPts val="0"/>
              </a:spcAft>
              <a:buSzPct val="100000"/>
              <a:buFont typeface="Economica"/>
            </a:pPr>
            <a:r>
              <a:rPr lang="en" sz="3000">
                <a:latin typeface="Economica"/>
                <a:ea typeface="Economica"/>
                <a:cs typeface="Economica"/>
                <a:sym typeface="Economica"/>
              </a:rPr>
              <a:t>Write down </a:t>
            </a:r>
            <a:r>
              <a:rPr lang="en" sz="3000" b="1">
                <a:latin typeface="Economica"/>
                <a:ea typeface="Economica"/>
                <a:cs typeface="Economica"/>
                <a:sym typeface="Economica"/>
              </a:rPr>
              <a:t>two</a:t>
            </a:r>
            <a:r>
              <a:rPr lang="en" sz="3000">
                <a:latin typeface="Economica"/>
                <a:ea typeface="Economica"/>
                <a:cs typeface="Economica"/>
                <a:sym typeface="Economica"/>
              </a:rPr>
              <a:t> important factor of the Triangle Trade &amp; the impact it had on the 13 colonies.</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0" y="-127625"/>
            <a:ext cx="8520600" cy="831300"/>
          </a:xfrm>
          <a:prstGeom prst="rect">
            <a:avLst/>
          </a:prstGeom>
        </p:spPr>
        <p:txBody>
          <a:bodyPr lIns="91425" tIns="91425" rIns="91425" bIns="91425" anchor="b" anchorCtr="0">
            <a:noAutofit/>
          </a:bodyPr>
          <a:lstStyle/>
          <a:p>
            <a:pPr lvl="0">
              <a:spcBef>
                <a:spcPts val="0"/>
              </a:spcBef>
              <a:buNone/>
            </a:pPr>
            <a:r>
              <a:rPr lang="en"/>
              <a:t>Homework:</a:t>
            </a:r>
          </a:p>
        </p:txBody>
      </p:sp>
      <p:sp>
        <p:nvSpPr>
          <p:cNvPr id="147" name="Shape 147"/>
          <p:cNvSpPr txBox="1">
            <a:spLocks noGrp="1"/>
          </p:cNvSpPr>
          <p:nvPr>
            <p:ph type="body" idx="1"/>
          </p:nvPr>
        </p:nvSpPr>
        <p:spPr>
          <a:xfrm>
            <a:off x="0" y="548775"/>
            <a:ext cx="9144000" cy="4173600"/>
          </a:xfrm>
          <a:prstGeom prst="rect">
            <a:avLst/>
          </a:prstGeom>
        </p:spPr>
        <p:txBody>
          <a:bodyPr lIns="91425" tIns="91425" rIns="91425" bIns="91425" anchor="t" anchorCtr="0">
            <a:noAutofit/>
          </a:bodyPr>
          <a:lstStyle/>
          <a:p>
            <a:pPr lvl="0" rtl="0">
              <a:spcBef>
                <a:spcPts val="0"/>
              </a:spcBef>
              <a:spcAft>
                <a:spcPts val="0"/>
              </a:spcAft>
              <a:buNone/>
            </a:pPr>
            <a:r>
              <a:rPr lang="en" sz="2300">
                <a:latin typeface="Economica"/>
                <a:ea typeface="Economica"/>
                <a:cs typeface="Economica"/>
                <a:sym typeface="Economica"/>
              </a:rPr>
              <a:t>John Newton was a slave trader for nine years (1745 to 1754).  He returned to England and became a minister and an abolitionist. He is famous for  writing the Christian hymn “Amazing Grace.” </a:t>
            </a:r>
          </a:p>
          <a:p>
            <a:pPr lvl="0" rtl="0">
              <a:spcBef>
                <a:spcPts val="0"/>
              </a:spcBef>
              <a:spcAft>
                <a:spcPts val="0"/>
              </a:spcAft>
              <a:buNone/>
            </a:pPr>
            <a:endParaRPr sz="2300">
              <a:latin typeface="Economica"/>
              <a:ea typeface="Economica"/>
              <a:cs typeface="Economica"/>
              <a:sym typeface="Economica"/>
            </a:endParaRPr>
          </a:p>
          <a:p>
            <a:pPr lvl="0" algn="ctr">
              <a:spcBef>
                <a:spcPts val="0"/>
              </a:spcBef>
              <a:spcAft>
                <a:spcPts val="0"/>
              </a:spcAft>
              <a:buClr>
                <a:schemeClr val="dk1"/>
              </a:buClr>
              <a:buSzPct val="47826"/>
              <a:buFont typeface="Arial"/>
              <a:buNone/>
            </a:pPr>
            <a:r>
              <a:rPr lang="en" sz="2300" i="1">
                <a:latin typeface="Economica"/>
                <a:ea typeface="Economica"/>
                <a:cs typeface="Economica"/>
                <a:sym typeface="Economica"/>
              </a:rPr>
              <a:t>Amazing grace! How sweet the sound</a:t>
            </a:r>
          </a:p>
          <a:p>
            <a:pPr lvl="0" algn="ctr">
              <a:spcBef>
                <a:spcPts val="0"/>
              </a:spcBef>
              <a:spcAft>
                <a:spcPts val="0"/>
              </a:spcAft>
              <a:buClr>
                <a:schemeClr val="dk1"/>
              </a:buClr>
              <a:buSzPct val="47826"/>
              <a:buFont typeface="Arial"/>
              <a:buNone/>
            </a:pPr>
            <a:r>
              <a:rPr lang="en" sz="2300" i="1">
                <a:latin typeface="Economica"/>
                <a:ea typeface="Economica"/>
                <a:cs typeface="Economica"/>
                <a:sym typeface="Economica"/>
              </a:rPr>
              <a:t>That saved a wretch like me!</a:t>
            </a:r>
          </a:p>
          <a:p>
            <a:pPr lvl="0" algn="ctr">
              <a:spcBef>
                <a:spcPts val="0"/>
              </a:spcBef>
              <a:spcAft>
                <a:spcPts val="0"/>
              </a:spcAft>
              <a:buClr>
                <a:schemeClr val="dk1"/>
              </a:buClr>
              <a:buSzPct val="47826"/>
              <a:buFont typeface="Arial"/>
              <a:buNone/>
            </a:pPr>
            <a:r>
              <a:rPr lang="en" sz="2300" i="1">
                <a:latin typeface="Economica"/>
                <a:ea typeface="Economica"/>
                <a:cs typeface="Economica"/>
                <a:sym typeface="Economica"/>
              </a:rPr>
              <a:t>I once was lost, but now am found;</a:t>
            </a:r>
          </a:p>
          <a:p>
            <a:pPr lvl="0" algn="ctr" rtl="0">
              <a:spcBef>
                <a:spcPts val="0"/>
              </a:spcBef>
              <a:spcAft>
                <a:spcPts val="0"/>
              </a:spcAft>
              <a:buNone/>
            </a:pPr>
            <a:r>
              <a:rPr lang="en" sz="2300" i="1">
                <a:latin typeface="Economica"/>
                <a:ea typeface="Economica"/>
                <a:cs typeface="Economica"/>
                <a:sym typeface="Economica"/>
              </a:rPr>
              <a:t>Was blind, but now I see.</a:t>
            </a:r>
          </a:p>
          <a:p>
            <a:pPr lvl="0" rtl="0">
              <a:spcBef>
                <a:spcPts val="0"/>
              </a:spcBef>
              <a:spcAft>
                <a:spcPts val="0"/>
              </a:spcAft>
              <a:buNone/>
            </a:pPr>
            <a:r>
              <a:rPr lang="en" sz="2300" b="1" i="1">
                <a:latin typeface="Economica"/>
                <a:ea typeface="Economica"/>
                <a:cs typeface="Economica"/>
                <a:sym typeface="Economica"/>
              </a:rPr>
              <a:t>Writing Prompt (4-8 sent.):</a:t>
            </a:r>
          </a:p>
          <a:p>
            <a:pPr lvl="0" rtl="0">
              <a:spcBef>
                <a:spcPts val="0"/>
              </a:spcBef>
              <a:spcAft>
                <a:spcPts val="0"/>
              </a:spcAft>
              <a:buNone/>
            </a:pPr>
            <a:r>
              <a:rPr lang="en" sz="2300" i="1">
                <a:latin typeface="Economica"/>
                <a:ea typeface="Economica"/>
                <a:cs typeface="Economica"/>
                <a:sym typeface="Economica"/>
              </a:rPr>
              <a:t>Knowing that John Newton was a former Slave trader, what do you think he was trying to saying in the beginning of this hymn?  What lines or words in the first part of this song lead you to believe this?</a:t>
            </a:r>
          </a:p>
          <a:p>
            <a:pPr lvl="0">
              <a:spcBef>
                <a:spcPts val="0"/>
              </a:spcBef>
              <a:spcAft>
                <a:spcPts val="0"/>
              </a:spcAft>
              <a:buClr>
                <a:schemeClr val="dk1"/>
              </a:buClr>
              <a:buSzPct val="61111"/>
              <a:buFont typeface="Arial"/>
              <a:buNone/>
            </a:pPr>
            <a:endParaRPr i="1">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0"/>
            <a:ext cx="8520600" cy="831300"/>
          </a:xfrm>
          <a:prstGeom prst="rect">
            <a:avLst/>
          </a:prstGeom>
        </p:spPr>
        <p:txBody>
          <a:bodyPr lIns="91425" tIns="91425" rIns="91425" bIns="91425" anchor="b" anchorCtr="0">
            <a:noAutofit/>
          </a:bodyPr>
          <a:lstStyle/>
          <a:p>
            <a:pPr lvl="0">
              <a:spcBef>
                <a:spcPts val="0"/>
              </a:spcBef>
              <a:buNone/>
            </a:pPr>
            <a:r>
              <a:rPr lang="en" sz="4000" u="sng">
                <a:solidFill>
                  <a:schemeClr val="hlink"/>
                </a:solidFill>
                <a:hlinkClick r:id="rId3"/>
              </a:rPr>
              <a:t>Mercantilism</a:t>
            </a:r>
            <a:r>
              <a:rPr lang="en" sz="4000"/>
              <a:t> </a:t>
            </a:r>
          </a:p>
        </p:txBody>
      </p:sp>
      <p:sp>
        <p:nvSpPr>
          <p:cNvPr id="70" name="Shape 70"/>
          <p:cNvSpPr txBox="1">
            <a:spLocks noGrp="1"/>
          </p:cNvSpPr>
          <p:nvPr>
            <p:ph type="body" idx="1"/>
          </p:nvPr>
        </p:nvSpPr>
        <p:spPr>
          <a:xfrm>
            <a:off x="311700" y="899575"/>
            <a:ext cx="8520600" cy="1155300"/>
          </a:xfrm>
          <a:prstGeom prst="rect">
            <a:avLst/>
          </a:prstGeom>
        </p:spPr>
        <p:txBody>
          <a:bodyPr lIns="91425" tIns="91425" rIns="91425" bIns="91425" anchor="t" anchorCtr="0">
            <a:noAutofit/>
          </a:bodyPr>
          <a:lstStyle/>
          <a:p>
            <a:pPr marL="457200" lvl="0" indent="-381000">
              <a:spcBef>
                <a:spcPts val="0"/>
              </a:spcBef>
              <a:buSzPct val="100000"/>
              <a:buFont typeface="Economica"/>
              <a:buChar char="❖"/>
            </a:pPr>
            <a:r>
              <a:rPr lang="en" sz="2400" u="sng">
                <a:latin typeface="Economica"/>
                <a:ea typeface="Economica"/>
                <a:cs typeface="Economica"/>
                <a:sym typeface="Economica"/>
              </a:rPr>
              <a:t>Definition:</a:t>
            </a:r>
            <a:r>
              <a:rPr lang="en" sz="2400">
                <a:latin typeface="Economica"/>
                <a:ea typeface="Economica"/>
                <a:cs typeface="Economica"/>
                <a:sym typeface="Economica"/>
              </a:rPr>
              <a:t> the economic ($$) theory that trade generates wealth</a:t>
            </a:r>
          </a:p>
          <a:p>
            <a:pPr marL="457200" lvl="0" indent="-381000" rtl="0">
              <a:spcBef>
                <a:spcPts val="0"/>
              </a:spcBef>
              <a:buSzPct val="100000"/>
              <a:buFont typeface="Economica"/>
              <a:buChar char="❖"/>
            </a:pPr>
            <a:r>
              <a:rPr lang="en" sz="2400" u="sng">
                <a:latin typeface="Economica"/>
                <a:ea typeface="Economica"/>
                <a:cs typeface="Economica"/>
                <a:sym typeface="Economica"/>
              </a:rPr>
              <a:t>13 colonies:</a:t>
            </a:r>
            <a:r>
              <a:rPr lang="en" sz="2400">
                <a:latin typeface="Economica"/>
                <a:ea typeface="Economica"/>
                <a:cs typeface="Economica"/>
                <a:sym typeface="Economica"/>
              </a:rPr>
              <a:t> colonies existed for the good of the mother country.</a:t>
            </a:r>
          </a:p>
          <a:p>
            <a:pPr lvl="0">
              <a:spcBef>
                <a:spcPts val="0"/>
              </a:spcBef>
              <a:buNone/>
            </a:pPr>
            <a:endParaRPr sz="3200">
              <a:latin typeface="Economica"/>
              <a:ea typeface="Economica"/>
              <a:cs typeface="Economica"/>
              <a:sym typeface="Economica"/>
            </a:endParaRPr>
          </a:p>
        </p:txBody>
      </p:sp>
      <p:pic>
        <p:nvPicPr>
          <p:cNvPr id="71" name="Shape 71" descr="Mercantilism.jpg"/>
          <p:cNvPicPr preferRelativeResize="0"/>
          <p:nvPr/>
        </p:nvPicPr>
        <p:blipFill>
          <a:blip r:embed="rId4">
            <a:alphaModFix/>
          </a:blip>
          <a:stretch>
            <a:fillRect/>
          </a:stretch>
        </p:blipFill>
        <p:spPr>
          <a:xfrm>
            <a:off x="1571275" y="1827125"/>
            <a:ext cx="5609848" cy="3155523"/>
          </a:xfrm>
          <a:prstGeom prst="rect">
            <a:avLst/>
          </a:prstGeom>
          <a:noFill/>
          <a:ln>
            <a:noFill/>
          </a:ln>
        </p:spPr>
      </p:pic>
      <p:sp>
        <p:nvSpPr>
          <p:cNvPr id="72" name="Shape 72"/>
          <p:cNvSpPr/>
          <p:nvPr/>
        </p:nvSpPr>
        <p:spPr>
          <a:xfrm>
            <a:off x="2583125" y="45525"/>
            <a:ext cx="5803500" cy="9900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200" b="1">
                <a:solidFill>
                  <a:srgbClr val="FFFFFF"/>
                </a:solidFill>
                <a:latin typeface="Economica"/>
                <a:ea typeface="Economica"/>
                <a:cs typeface="Economica"/>
                <a:sym typeface="Economica"/>
              </a:rPr>
              <a:t>Please take 1 Notice &amp; 1 Wonder note during video!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125700"/>
            <a:ext cx="8520600" cy="831300"/>
          </a:xfrm>
          <a:prstGeom prst="rect">
            <a:avLst/>
          </a:prstGeom>
        </p:spPr>
        <p:txBody>
          <a:bodyPr lIns="91425" tIns="91425" rIns="91425" bIns="91425" anchor="b" anchorCtr="0">
            <a:noAutofit/>
          </a:bodyPr>
          <a:lstStyle/>
          <a:p>
            <a:pPr lvl="0">
              <a:spcBef>
                <a:spcPts val="0"/>
              </a:spcBef>
              <a:buNone/>
            </a:pPr>
            <a:r>
              <a:rPr lang="en" sz="3600" i="1">
                <a:solidFill>
                  <a:srgbClr val="000000"/>
                </a:solidFill>
              </a:rPr>
              <a:t>The Birth of the Triangle Trade . . .</a:t>
            </a:r>
            <a:r>
              <a:rPr lang="en" sz="3600">
                <a:solidFill>
                  <a:srgbClr val="000000"/>
                </a:solidFill>
              </a:rPr>
              <a:t> </a:t>
            </a:r>
            <a:r>
              <a:rPr lang="en" sz="3600"/>
              <a:t> </a:t>
            </a:r>
          </a:p>
        </p:txBody>
      </p:sp>
      <p:sp>
        <p:nvSpPr>
          <p:cNvPr id="78" name="Shape 78"/>
          <p:cNvSpPr txBox="1">
            <a:spLocks noGrp="1"/>
          </p:cNvSpPr>
          <p:nvPr>
            <p:ph type="body" idx="1"/>
          </p:nvPr>
        </p:nvSpPr>
        <p:spPr>
          <a:xfrm>
            <a:off x="30150" y="705600"/>
            <a:ext cx="9083700" cy="4437900"/>
          </a:xfrm>
          <a:prstGeom prst="rect">
            <a:avLst/>
          </a:prstGeom>
        </p:spPr>
        <p:txBody>
          <a:bodyPr lIns="91425" tIns="91425" rIns="91425" bIns="91425" anchor="t" anchorCtr="0">
            <a:noAutofit/>
          </a:bodyPr>
          <a:lstStyle/>
          <a:p>
            <a:pPr marL="457200" lvl="0" indent="-368300" rtl="0">
              <a:spcBef>
                <a:spcPts val="0"/>
              </a:spcBef>
              <a:spcAft>
                <a:spcPts val="0"/>
              </a:spcAft>
              <a:buSzPct val="100000"/>
              <a:buFont typeface="Economica"/>
              <a:buChar char="❖"/>
            </a:pPr>
            <a:r>
              <a:rPr lang="en" sz="2200" b="1">
                <a:latin typeface="Economica"/>
                <a:ea typeface="Economica"/>
                <a:cs typeface="Economica"/>
                <a:sym typeface="Economica"/>
              </a:rPr>
              <a:t>1651 - </a:t>
            </a:r>
            <a:r>
              <a:rPr lang="en" sz="2200" b="1" i="1">
                <a:latin typeface="Economica"/>
                <a:ea typeface="Economica"/>
                <a:cs typeface="Economica"/>
                <a:sym typeface="Economica"/>
              </a:rPr>
              <a:t>Navigation Act</a:t>
            </a:r>
            <a:r>
              <a:rPr lang="en" sz="2200" b="1">
                <a:latin typeface="Economica"/>
                <a:ea typeface="Economica"/>
                <a:cs typeface="Economica"/>
                <a:sym typeface="Economica"/>
              </a:rPr>
              <a:t> </a:t>
            </a:r>
          </a:p>
          <a:p>
            <a:pPr marL="914400" lvl="1" indent="-368300" rtl="0">
              <a:spcBef>
                <a:spcPts val="0"/>
              </a:spcBef>
              <a:spcAft>
                <a:spcPts val="0"/>
              </a:spcAft>
              <a:buSzPct val="100000"/>
              <a:buFont typeface="Economica"/>
              <a:buChar char="➢"/>
            </a:pPr>
            <a:r>
              <a:rPr lang="en" sz="2200" b="1">
                <a:latin typeface="Economica"/>
                <a:ea typeface="Economica"/>
                <a:cs typeface="Economica"/>
                <a:sym typeface="Economica"/>
              </a:rPr>
              <a:t>all goods imported into England or the colonies must arrive in English ships.</a:t>
            </a:r>
          </a:p>
          <a:p>
            <a:pPr marL="457200" lvl="0" indent="0" rtl="0">
              <a:spcBef>
                <a:spcPts val="0"/>
              </a:spcBef>
              <a:spcAft>
                <a:spcPts val="0"/>
              </a:spcAft>
              <a:buNone/>
            </a:pPr>
            <a:endParaRPr sz="2200" b="1">
              <a:latin typeface="Economica"/>
              <a:ea typeface="Economica"/>
              <a:cs typeface="Economica"/>
              <a:sym typeface="Economica"/>
            </a:endParaRPr>
          </a:p>
          <a:p>
            <a:pPr marL="457200" lvl="0" indent="-368300" rtl="0">
              <a:spcBef>
                <a:spcPts val="0"/>
              </a:spcBef>
              <a:spcAft>
                <a:spcPts val="0"/>
              </a:spcAft>
              <a:buSzPct val="100000"/>
              <a:buFont typeface="Economica"/>
              <a:buChar char="❖"/>
            </a:pPr>
            <a:r>
              <a:rPr lang="en" sz="2200" b="1">
                <a:latin typeface="Economica"/>
                <a:ea typeface="Economica"/>
                <a:cs typeface="Economica"/>
                <a:sym typeface="Economica"/>
              </a:rPr>
              <a:t>1660- law required that certain specified goods must be shipped </a:t>
            </a:r>
            <a:r>
              <a:rPr lang="en" sz="2200" b="1" i="1">
                <a:latin typeface="Economica"/>
                <a:ea typeface="Economica"/>
                <a:cs typeface="Economica"/>
                <a:sym typeface="Economica"/>
              </a:rPr>
              <a:t>only</a:t>
            </a:r>
            <a:r>
              <a:rPr lang="en" sz="2200" b="1">
                <a:latin typeface="Economica"/>
                <a:ea typeface="Economica"/>
                <a:cs typeface="Economica"/>
                <a:sym typeface="Economica"/>
              </a:rPr>
              <a:t> to England or the colonies.</a:t>
            </a:r>
          </a:p>
          <a:p>
            <a:pPr marL="914400" lvl="1" indent="-368300" rtl="0">
              <a:spcBef>
                <a:spcPts val="0"/>
              </a:spcBef>
              <a:spcAft>
                <a:spcPts val="0"/>
              </a:spcAft>
              <a:buSzPct val="100000"/>
              <a:buFont typeface="Economica"/>
              <a:buChar char="➢"/>
            </a:pPr>
            <a:r>
              <a:rPr lang="en" sz="2200" b="1">
                <a:latin typeface="Economica"/>
                <a:ea typeface="Economica"/>
                <a:cs typeface="Economica"/>
                <a:sym typeface="Economica"/>
              </a:rPr>
              <a:t>“Enumerated goods” were tobacco, cotton, indigo, sugar, and a few other items.</a:t>
            </a:r>
          </a:p>
          <a:p>
            <a:pPr marL="914400" lvl="0" indent="0" rtl="0">
              <a:spcBef>
                <a:spcPts val="0"/>
              </a:spcBef>
              <a:spcAft>
                <a:spcPts val="0"/>
              </a:spcAft>
              <a:buNone/>
            </a:pPr>
            <a:endParaRPr sz="2200" b="1">
              <a:latin typeface="Economica"/>
              <a:ea typeface="Economica"/>
              <a:cs typeface="Economica"/>
              <a:sym typeface="Economica"/>
            </a:endParaRPr>
          </a:p>
          <a:p>
            <a:pPr marL="457200" lvl="0" indent="-374650" rtl="0">
              <a:spcBef>
                <a:spcPts val="0"/>
              </a:spcBef>
              <a:spcAft>
                <a:spcPts val="0"/>
              </a:spcAft>
              <a:buSzPct val="100000"/>
              <a:buFont typeface="Economica"/>
              <a:buChar char="❖"/>
            </a:pPr>
            <a:r>
              <a:rPr lang="en" sz="2300" b="1">
                <a:latin typeface="Economica"/>
                <a:ea typeface="Economica"/>
                <a:cs typeface="Economica"/>
                <a:sym typeface="Economica"/>
              </a:rPr>
              <a:t>1676- English gov’t sent Edward Randolph to Boston to check on the enforcement of the Navigation Acts</a:t>
            </a:r>
          </a:p>
          <a:p>
            <a:pPr marL="914400" lvl="1" indent="-374650" rtl="0">
              <a:spcBef>
                <a:spcPts val="0"/>
              </a:spcBef>
              <a:spcAft>
                <a:spcPts val="0"/>
              </a:spcAft>
              <a:buSzPct val="100000"/>
              <a:buFont typeface="Economica"/>
              <a:buChar char="➢"/>
            </a:pPr>
            <a:r>
              <a:rPr lang="en" sz="2300" b="1">
                <a:latin typeface="Economica"/>
                <a:ea typeface="Economica"/>
                <a:cs typeface="Economica"/>
                <a:sym typeface="Economica"/>
              </a:rPr>
              <a:t>Merchants and shippers ignored the Navigation Acts.</a:t>
            </a:r>
          </a:p>
          <a:p>
            <a:pPr marR="0" lvl="0" algn="l" rtl="0">
              <a:lnSpc>
                <a:spcPct val="115000"/>
              </a:lnSpc>
              <a:spcBef>
                <a:spcPts val="0"/>
              </a:spcBef>
              <a:spcAft>
                <a:spcPts val="0"/>
              </a:spcAft>
              <a:buNone/>
            </a:pPr>
            <a:endParaRPr sz="1700">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0" y="0"/>
            <a:ext cx="3264300" cy="831300"/>
          </a:xfrm>
          <a:prstGeom prst="rect">
            <a:avLst/>
          </a:prstGeom>
        </p:spPr>
        <p:txBody>
          <a:bodyPr lIns="91425" tIns="91425" rIns="91425" bIns="91425" anchor="b" anchorCtr="0">
            <a:noAutofit/>
          </a:bodyPr>
          <a:lstStyle/>
          <a:p>
            <a:pPr lvl="0">
              <a:spcBef>
                <a:spcPts val="0"/>
              </a:spcBef>
              <a:buNone/>
            </a:pPr>
            <a:r>
              <a:rPr lang="en"/>
              <a:t>Salutary Neglect</a:t>
            </a:r>
          </a:p>
        </p:txBody>
      </p:sp>
      <p:sp>
        <p:nvSpPr>
          <p:cNvPr id="84" name="Shape 84"/>
          <p:cNvSpPr txBox="1">
            <a:spLocks noGrp="1"/>
          </p:cNvSpPr>
          <p:nvPr>
            <p:ph type="body" idx="1"/>
          </p:nvPr>
        </p:nvSpPr>
        <p:spPr>
          <a:xfrm>
            <a:off x="0" y="766725"/>
            <a:ext cx="6452100" cy="4149300"/>
          </a:xfrm>
          <a:prstGeom prst="rect">
            <a:avLst/>
          </a:prstGeom>
        </p:spPr>
        <p:txBody>
          <a:bodyPr lIns="91425" tIns="91425" rIns="91425" bIns="91425" anchor="t" anchorCtr="0">
            <a:noAutofit/>
          </a:bodyPr>
          <a:lstStyle/>
          <a:p>
            <a:pPr marL="457200" lvl="0" indent="-368300" rtl="0">
              <a:spcBef>
                <a:spcPts val="0"/>
              </a:spcBef>
              <a:spcAft>
                <a:spcPts val="0"/>
              </a:spcAft>
              <a:buSzPct val="100000"/>
              <a:buFont typeface="Economica"/>
              <a:buChar char="❖"/>
            </a:pPr>
            <a:r>
              <a:rPr lang="en" sz="2200" b="1" u="sng">
                <a:latin typeface="Economica"/>
                <a:ea typeface="Economica"/>
                <a:cs typeface="Economica"/>
                <a:sym typeface="Economica"/>
              </a:rPr>
              <a:t>Navigation Act of 1696</a:t>
            </a:r>
            <a:r>
              <a:rPr lang="en" sz="2200" b="1">
                <a:latin typeface="Economica"/>
                <a:ea typeface="Economica"/>
                <a:cs typeface="Economica"/>
                <a:sym typeface="Economica"/>
              </a:rPr>
              <a:t>- colonial governors to enforce the Navigation Acts &amp; permitted customs officials to use general search warrants called “writs of assistance.”</a:t>
            </a:r>
          </a:p>
          <a:p>
            <a:pPr marL="457200" lvl="0" indent="-368300" rtl="0">
              <a:spcBef>
                <a:spcPts val="0"/>
              </a:spcBef>
              <a:spcAft>
                <a:spcPts val="0"/>
              </a:spcAft>
              <a:buSzPct val="100000"/>
              <a:buFont typeface="Economica"/>
              <a:buChar char="❖"/>
            </a:pPr>
            <a:r>
              <a:rPr lang="en" sz="2200" b="1" u="sng">
                <a:latin typeface="Economica"/>
                <a:ea typeface="Economica"/>
                <a:cs typeface="Economica"/>
                <a:sym typeface="Economica"/>
              </a:rPr>
              <a:t>Board of Trade</a:t>
            </a:r>
            <a:r>
              <a:rPr lang="en" sz="2200" b="1">
                <a:latin typeface="Economica"/>
                <a:ea typeface="Economica"/>
                <a:cs typeface="Economica"/>
                <a:sym typeface="Economica"/>
              </a:rPr>
              <a:t>- investigated violations of the Navigation Acts</a:t>
            </a:r>
          </a:p>
          <a:p>
            <a:pPr marL="914400" lvl="1" indent="-368300" rtl="0">
              <a:spcBef>
                <a:spcPts val="0"/>
              </a:spcBef>
              <a:spcAft>
                <a:spcPts val="0"/>
              </a:spcAft>
              <a:buSzPct val="100000"/>
              <a:buFont typeface="Economica"/>
              <a:buChar char="➢"/>
            </a:pPr>
            <a:r>
              <a:rPr lang="en" sz="2200" b="1">
                <a:latin typeface="Economica"/>
                <a:ea typeface="Economica"/>
                <a:cs typeface="Economica"/>
                <a:sym typeface="Economica"/>
              </a:rPr>
              <a:t>subjected the colonies to royal control and was vigorous in enforcing the Acts</a:t>
            </a:r>
          </a:p>
          <a:p>
            <a:pPr marL="457200" lvl="0" indent="-368300" rtl="0">
              <a:spcBef>
                <a:spcPts val="0"/>
              </a:spcBef>
              <a:spcAft>
                <a:spcPts val="0"/>
              </a:spcAft>
              <a:buSzPct val="100000"/>
              <a:buFont typeface="Economica"/>
              <a:buChar char="❖"/>
            </a:pPr>
            <a:r>
              <a:rPr lang="en" sz="2200" b="1">
                <a:latin typeface="Economica"/>
                <a:ea typeface="Economica"/>
                <a:cs typeface="Economica"/>
                <a:sym typeface="Economica"/>
              </a:rPr>
              <a:t>1725- Britain had entered into a period of “</a:t>
            </a:r>
            <a:r>
              <a:rPr lang="en" sz="2200" b="1" i="1">
                <a:latin typeface="Economica"/>
                <a:ea typeface="Economica"/>
                <a:cs typeface="Economica"/>
                <a:sym typeface="Economica"/>
              </a:rPr>
              <a:t>salutary neglect</a:t>
            </a:r>
            <a:r>
              <a:rPr lang="en" sz="2200" b="1">
                <a:latin typeface="Economica"/>
                <a:ea typeface="Economica"/>
                <a:cs typeface="Economica"/>
                <a:sym typeface="Economica"/>
              </a:rPr>
              <a:t>.”  </a:t>
            </a:r>
          </a:p>
          <a:p>
            <a:pPr marL="914400" lvl="1" indent="-368300" rtl="0">
              <a:spcBef>
                <a:spcPts val="0"/>
              </a:spcBef>
              <a:spcAft>
                <a:spcPts val="0"/>
              </a:spcAft>
              <a:buSzPct val="100000"/>
              <a:buFont typeface="Economica"/>
              <a:buChar char="➢"/>
            </a:pPr>
            <a:r>
              <a:rPr lang="en" sz="2200" b="1">
                <a:solidFill>
                  <a:srgbClr val="222222"/>
                </a:solidFill>
                <a:highlight>
                  <a:srgbClr val="FFFFFF"/>
                </a:highlight>
                <a:latin typeface="Economica"/>
                <a:ea typeface="Economica"/>
                <a:cs typeface="Economica"/>
                <a:sym typeface="Economica"/>
              </a:rPr>
              <a:t>policy of avoiding strict enforcement of parliamentary laws meant to keep American colonies obedient to England</a:t>
            </a:r>
          </a:p>
          <a:p>
            <a:pPr marL="0" lvl="0" indent="0" rtl="0">
              <a:spcBef>
                <a:spcPts val="0"/>
              </a:spcBef>
              <a:spcAft>
                <a:spcPts val="0"/>
              </a:spcAft>
              <a:buNone/>
            </a:pPr>
            <a:endParaRPr>
              <a:latin typeface="Playfair Display"/>
              <a:ea typeface="Playfair Display"/>
              <a:cs typeface="Playfair Display"/>
              <a:sym typeface="Playfair Display"/>
            </a:endParaRPr>
          </a:p>
          <a:p>
            <a:pPr marL="0" lvl="0" indent="0" rtl="0">
              <a:spcBef>
                <a:spcPts val="0"/>
              </a:spcBef>
              <a:spcAft>
                <a:spcPts val="0"/>
              </a:spcAft>
              <a:buNone/>
            </a:pPr>
            <a:endParaRPr sz="1200">
              <a:latin typeface="Playfair Display"/>
              <a:ea typeface="Playfair Display"/>
              <a:cs typeface="Playfair Display"/>
              <a:sym typeface="Playfair Display"/>
            </a:endParaRPr>
          </a:p>
        </p:txBody>
      </p:sp>
      <p:pic>
        <p:nvPicPr>
          <p:cNvPr id="85" name="Shape 85" descr="salutary neglect.jpg"/>
          <p:cNvPicPr preferRelativeResize="0"/>
          <p:nvPr/>
        </p:nvPicPr>
        <p:blipFill>
          <a:blip r:embed="rId3">
            <a:alphaModFix/>
          </a:blip>
          <a:stretch>
            <a:fillRect/>
          </a:stretch>
        </p:blipFill>
        <p:spPr>
          <a:xfrm>
            <a:off x="6334126" y="460224"/>
            <a:ext cx="2735549" cy="4405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8625" y="43775"/>
            <a:ext cx="4307400" cy="831300"/>
          </a:xfrm>
          <a:prstGeom prst="rect">
            <a:avLst/>
          </a:prstGeom>
        </p:spPr>
        <p:txBody>
          <a:bodyPr lIns="91425" tIns="91425" rIns="91425" bIns="91425" anchor="b" anchorCtr="0">
            <a:noAutofit/>
          </a:bodyPr>
          <a:lstStyle/>
          <a:p>
            <a:pPr lvl="0" rtl="0">
              <a:spcBef>
                <a:spcPts val="0"/>
              </a:spcBef>
              <a:buNone/>
            </a:pPr>
            <a:r>
              <a:rPr lang="en"/>
              <a:t>Colonial Entrepreneurs </a:t>
            </a:r>
          </a:p>
        </p:txBody>
      </p:sp>
      <p:sp>
        <p:nvSpPr>
          <p:cNvPr id="91" name="Shape 91"/>
          <p:cNvSpPr txBox="1">
            <a:spLocks noGrp="1"/>
          </p:cNvSpPr>
          <p:nvPr>
            <p:ph type="body" idx="1"/>
          </p:nvPr>
        </p:nvSpPr>
        <p:spPr>
          <a:xfrm>
            <a:off x="5082125" y="727150"/>
            <a:ext cx="4152900" cy="3494700"/>
          </a:xfrm>
          <a:prstGeom prst="rect">
            <a:avLst/>
          </a:prstGeom>
        </p:spPr>
        <p:txBody>
          <a:bodyPr lIns="91425" tIns="91425" rIns="91425" bIns="91425" anchor="t" anchorCtr="0">
            <a:noAutofit/>
          </a:bodyPr>
          <a:lstStyle/>
          <a:p>
            <a:pPr lvl="0" rtl="0">
              <a:spcBef>
                <a:spcPts val="0"/>
              </a:spcBef>
              <a:spcAft>
                <a:spcPts val="0"/>
              </a:spcAft>
              <a:buNone/>
            </a:pPr>
            <a:r>
              <a:rPr lang="en" sz="2400" b="1">
                <a:latin typeface="Economica"/>
                <a:ea typeface="Economica"/>
                <a:cs typeface="Economica"/>
                <a:sym typeface="Economica"/>
              </a:rPr>
              <a:t>End of the century-  colonies had become prime players in the commercial activity of the North Atlantic</a:t>
            </a:r>
          </a:p>
          <a:p>
            <a:pPr marL="914400" lvl="1" indent="-381000" rtl="0">
              <a:spcBef>
                <a:spcPts val="0"/>
              </a:spcBef>
              <a:spcAft>
                <a:spcPts val="0"/>
              </a:spcAft>
              <a:buSzPct val="100000"/>
              <a:buFont typeface="Economica"/>
              <a:buChar char="➢"/>
            </a:pPr>
            <a:r>
              <a:rPr lang="en" sz="2400" b="1">
                <a:latin typeface="Economica"/>
                <a:ea typeface="Economica"/>
                <a:cs typeface="Economica"/>
                <a:sym typeface="Economica"/>
              </a:rPr>
              <a:t>Legal trade with Britain and the British West Indies</a:t>
            </a:r>
          </a:p>
          <a:p>
            <a:pPr marL="914400" lvl="1" indent="-381000" rtl="0">
              <a:spcBef>
                <a:spcPts val="0"/>
              </a:spcBef>
              <a:spcAft>
                <a:spcPts val="0"/>
              </a:spcAft>
              <a:buSzPct val="100000"/>
              <a:buFont typeface="Economica"/>
              <a:buChar char="➢"/>
            </a:pPr>
            <a:r>
              <a:rPr lang="en" sz="2400" b="1">
                <a:latin typeface="Economica"/>
                <a:ea typeface="Economica"/>
                <a:cs typeface="Economica"/>
                <a:sym typeface="Economica"/>
              </a:rPr>
              <a:t>Illegally with France, Spain, Portugal, and Holland.</a:t>
            </a:r>
          </a:p>
          <a:p>
            <a:pPr marL="457200" lvl="0" indent="0" rtl="0">
              <a:spcBef>
                <a:spcPts val="0"/>
              </a:spcBef>
              <a:spcAft>
                <a:spcPts val="0"/>
              </a:spcAft>
              <a:buNone/>
            </a:pPr>
            <a:endParaRPr sz="1200">
              <a:latin typeface="Playfair Display"/>
              <a:ea typeface="Playfair Display"/>
              <a:cs typeface="Playfair Display"/>
              <a:sym typeface="Playfair Display"/>
            </a:endParaRPr>
          </a:p>
        </p:txBody>
      </p:sp>
      <p:pic>
        <p:nvPicPr>
          <p:cNvPr id="92" name="Shape 92" descr="boston harbor.jpg"/>
          <p:cNvPicPr preferRelativeResize="0"/>
          <p:nvPr/>
        </p:nvPicPr>
        <p:blipFill>
          <a:blip r:embed="rId3">
            <a:alphaModFix/>
          </a:blip>
          <a:stretch>
            <a:fillRect/>
          </a:stretch>
        </p:blipFill>
        <p:spPr>
          <a:xfrm>
            <a:off x="63975" y="933474"/>
            <a:ext cx="4927125" cy="3705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lgn="ctr">
              <a:spcBef>
                <a:spcPts val="0"/>
              </a:spcBef>
              <a:buNone/>
            </a:pPr>
            <a:r>
              <a:rPr lang="en" b="1"/>
              <a:t>CFU! 10 Steps… 	</a:t>
            </a:r>
          </a:p>
        </p:txBody>
      </p:sp>
      <p:sp>
        <p:nvSpPr>
          <p:cNvPr id="98" name="Shape 98"/>
          <p:cNvSpPr txBox="1">
            <a:spLocks noGrp="1"/>
          </p:cNvSpPr>
          <p:nvPr>
            <p:ph type="body" idx="1"/>
          </p:nvPr>
        </p:nvSpPr>
        <p:spPr>
          <a:xfrm>
            <a:off x="311700" y="1225225"/>
            <a:ext cx="8206800" cy="3354000"/>
          </a:xfrm>
          <a:prstGeom prst="rect">
            <a:avLst/>
          </a:prstGeom>
          <a:solidFill>
            <a:srgbClr val="FFFF00"/>
          </a:solidFill>
        </p:spPr>
        <p:txBody>
          <a:bodyPr lIns="91425" tIns="91425" rIns="91425" bIns="91425" anchor="t" anchorCtr="0">
            <a:noAutofit/>
          </a:bodyPr>
          <a:lstStyle/>
          <a:p>
            <a:pPr lvl="0" algn="ctr">
              <a:spcBef>
                <a:spcPts val="0"/>
              </a:spcBef>
              <a:buNone/>
            </a:pPr>
            <a:r>
              <a:rPr lang="en" sz="5500">
                <a:solidFill>
                  <a:srgbClr val="FFFF00"/>
                </a:solidFill>
              </a:rPr>
              <a:t>Explain mercantilism.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2802903" y="613324"/>
            <a:ext cx="3846600" cy="2846400"/>
          </a:xfrm>
          <a:prstGeom prst="triangle">
            <a:avLst>
              <a:gd name="adj" fmla="val 50056"/>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3600" u="sng">
                <a:solidFill>
                  <a:schemeClr val="hlink"/>
                </a:solidFill>
                <a:latin typeface="Economica"/>
                <a:ea typeface="Economica"/>
                <a:cs typeface="Economica"/>
                <a:sym typeface="Economica"/>
                <a:hlinkClick r:id="rId3"/>
              </a:rPr>
              <a:t>The Triangle Trade</a:t>
            </a:r>
          </a:p>
        </p:txBody>
      </p:sp>
      <p:sp>
        <p:nvSpPr>
          <p:cNvPr id="104" name="Shape 104"/>
          <p:cNvSpPr txBox="1"/>
          <p:nvPr/>
        </p:nvSpPr>
        <p:spPr>
          <a:xfrm>
            <a:off x="0" y="0"/>
            <a:ext cx="3167700" cy="2924700"/>
          </a:xfrm>
          <a:prstGeom prst="rect">
            <a:avLst/>
          </a:prstGeom>
          <a:noFill/>
          <a:ln>
            <a:noFill/>
          </a:ln>
        </p:spPr>
        <p:txBody>
          <a:bodyPr lIns="91425" tIns="91425" rIns="91425" bIns="91425" anchor="t" anchorCtr="0">
            <a:noAutofit/>
          </a:bodyPr>
          <a:lstStyle/>
          <a:p>
            <a:pPr lvl="0">
              <a:spcBef>
                <a:spcPts val="0"/>
              </a:spcBef>
              <a:buNone/>
            </a:pPr>
            <a:r>
              <a:rPr lang="en" sz="2000" b="1">
                <a:latin typeface="Economica"/>
                <a:ea typeface="Economica"/>
                <a:cs typeface="Economica"/>
                <a:sym typeface="Economica"/>
              </a:rPr>
              <a:t>America &amp; the British West Indies</a:t>
            </a:r>
          </a:p>
          <a:p>
            <a:pPr marL="457200" lvl="0" indent="-342900" rtl="0">
              <a:lnSpc>
                <a:spcPct val="115000"/>
              </a:lnSpc>
              <a:spcBef>
                <a:spcPts val="0"/>
              </a:spcBef>
              <a:buSzPct val="100000"/>
              <a:buFont typeface="Economica"/>
              <a:buChar char="❖"/>
            </a:pPr>
            <a:r>
              <a:rPr lang="en" sz="1800" b="1">
                <a:solidFill>
                  <a:schemeClr val="dk1"/>
                </a:solidFill>
                <a:latin typeface="Economica"/>
                <a:ea typeface="Economica"/>
                <a:cs typeface="Economica"/>
                <a:sym typeface="Economica"/>
              </a:rPr>
              <a:t>Fish, livestock, flour, and lumber to the British West Indies</a:t>
            </a:r>
          </a:p>
          <a:p>
            <a:pPr marL="457200" lvl="0" indent="-342900" rtl="0">
              <a:lnSpc>
                <a:spcPct val="115000"/>
              </a:lnSpc>
              <a:spcBef>
                <a:spcPts val="0"/>
              </a:spcBef>
              <a:buClr>
                <a:schemeClr val="dk1"/>
              </a:buClr>
              <a:buSzPct val="100000"/>
              <a:buFont typeface="Economica"/>
              <a:buChar char="❖"/>
            </a:pPr>
            <a:r>
              <a:rPr lang="en" sz="1800" b="1">
                <a:solidFill>
                  <a:schemeClr val="dk1"/>
                </a:solidFill>
                <a:latin typeface="Economica"/>
                <a:ea typeface="Economica"/>
                <a:cs typeface="Economica"/>
                <a:sym typeface="Economica"/>
              </a:rPr>
              <a:t>In return = sugar, molasses, indigo and other products including citrus fruits</a:t>
            </a:r>
          </a:p>
          <a:p>
            <a:pPr marL="457200" lvl="0" indent="-342900" rtl="0">
              <a:lnSpc>
                <a:spcPct val="115000"/>
              </a:lnSpc>
              <a:spcBef>
                <a:spcPts val="0"/>
              </a:spcBef>
              <a:buClr>
                <a:schemeClr val="dk1"/>
              </a:buClr>
              <a:buSzPct val="100000"/>
              <a:buFont typeface="Economica"/>
              <a:buChar char="❖"/>
            </a:pPr>
            <a:r>
              <a:rPr lang="en" sz="1800" b="1">
                <a:solidFill>
                  <a:schemeClr val="dk1"/>
                </a:solidFill>
                <a:latin typeface="Economica"/>
                <a:ea typeface="Economica"/>
                <a:cs typeface="Economica"/>
                <a:sym typeface="Economica"/>
              </a:rPr>
              <a:t>Simple manufactured goods from America were exchanged for slaves (ex. rum)</a:t>
            </a:r>
          </a:p>
        </p:txBody>
      </p:sp>
      <p:sp>
        <p:nvSpPr>
          <p:cNvPr id="105" name="Shape 105"/>
          <p:cNvSpPr txBox="1"/>
          <p:nvPr/>
        </p:nvSpPr>
        <p:spPr>
          <a:xfrm>
            <a:off x="5706000" y="0"/>
            <a:ext cx="3438000" cy="1832400"/>
          </a:xfrm>
          <a:prstGeom prst="rect">
            <a:avLst/>
          </a:prstGeom>
          <a:noFill/>
          <a:ln>
            <a:noFill/>
          </a:ln>
        </p:spPr>
        <p:txBody>
          <a:bodyPr lIns="91425" tIns="91425" rIns="91425" bIns="91425" anchor="t" anchorCtr="0">
            <a:noAutofit/>
          </a:bodyPr>
          <a:lstStyle/>
          <a:p>
            <a:pPr lvl="0">
              <a:spcBef>
                <a:spcPts val="0"/>
              </a:spcBef>
              <a:buNone/>
            </a:pPr>
            <a:r>
              <a:rPr lang="en" sz="2000" b="1">
                <a:latin typeface="Economica"/>
                <a:ea typeface="Economica"/>
                <a:cs typeface="Economica"/>
                <a:sym typeface="Economica"/>
              </a:rPr>
              <a:t>England</a:t>
            </a:r>
          </a:p>
          <a:p>
            <a:pPr marL="457200" lvl="0" indent="-342900" rtl="0">
              <a:lnSpc>
                <a:spcPct val="115000"/>
              </a:lnSpc>
              <a:spcBef>
                <a:spcPts val="0"/>
              </a:spcBef>
              <a:buSzPct val="100000"/>
              <a:buFont typeface="Economica"/>
              <a:buChar char="❖"/>
            </a:pPr>
            <a:r>
              <a:rPr lang="en" sz="1800" b="1">
                <a:solidFill>
                  <a:schemeClr val="dk1"/>
                </a:solidFill>
                <a:latin typeface="Economica"/>
                <a:ea typeface="Economica"/>
                <a:cs typeface="Economica"/>
                <a:sym typeface="Economica"/>
              </a:rPr>
              <a:t>Sugar, molasses, indigo and other products including citrus fruits from America</a:t>
            </a:r>
          </a:p>
          <a:p>
            <a:pPr marL="457200" lvl="0" indent="-342900" rtl="0">
              <a:lnSpc>
                <a:spcPct val="115000"/>
              </a:lnSpc>
              <a:spcBef>
                <a:spcPts val="0"/>
              </a:spcBef>
              <a:buClr>
                <a:schemeClr val="dk1"/>
              </a:buClr>
              <a:buSzPct val="100000"/>
              <a:buFont typeface="Economica"/>
              <a:buChar char="❖"/>
            </a:pPr>
            <a:r>
              <a:rPr lang="en" sz="1800" b="1">
                <a:solidFill>
                  <a:schemeClr val="dk1"/>
                </a:solidFill>
                <a:latin typeface="Economica"/>
                <a:ea typeface="Economica"/>
                <a:cs typeface="Economica"/>
                <a:sym typeface="Economica"/>
              </a:rPr>
              <a:t>In exchange for manufactured goods that were then carried back to the North American colonies</a:t>
            </a:r>
          </a:p>
          <a:p>
            <a:pPr lvl="0">
              <a:spcBef>
                <a:spcPts val="0"/>
              </a:spcBef>
              <a:buNone/>
            </a:pPr>
            <a:endParaRPr/>
          </a:p>
        </p:txBody>
      </p:sp>
      <p:sp>
        <p:nvSpPr>
          <p:cNvPr id="106" name="Shape 106"/>
          <p:cNvSpPr txBox="1"/>
          <p:nvPr/>
        </p:nvSpPr>
        <p:spPr>
          <a:xfrm>
            <a:off x="961550" y="3296550"/>
            <a:ext cx="7277100" cy="1569300"/>
          </a:xfrm>
          <a:prstGeom prst="rect">
            <a:avLst/>
          </a:prstGeom>
          <a:noFill/>
          <a:ln>
            <a:noFill/>
          </a:ln>
        </p:spPr>
        <p:txBody>
          <a:bodyPr lIns="91425" tIns="91425" rIns="91425" bIns="91425" anchor="t" anchorCtr="0">
            <a:noAutofit/>
          </a:bodyPr>
          <a:lstStyle/>
          <a:p>
            <a:pPr lvl="0">
              <a:spcBef>
                <a:spcPts val="0"/>
              </a:spcBef>
              <a:buNone/>
            </a:pPr>
            <a:r>
              <a:rPr lang="en" sz="2000" b="1">
                <a:latin typeface="Economica"/>
                <a:ea typeface="Economica"/>
                <a:cs typeface="Economica"/>
                <a:sym typeface="Economica"/>
              </a:rPr>
              <a:t>Africa</a:t>
            </a:r>
          </a:p>
          <a:p>
            <a:pPr marL="457200" lvl="0" indent="-342900" rtl="0">
              <a:lnSpc>
                <a:spcPct val="115000"/>
              </a:lnSpc>
              <a:spcBef>
                <a:spcPts val="0"/>
              </a:spcBef>
              <a:buSzPct val="100000"/>
              <a:buFont typeface="Economica"/>
              <a:buChar char="❖"/>
            </a:pPr>
            <a:r>
              <a:rPr lang="en" sz="1800" b="1">
                <a:solidFill>
                  <a:schemeClr val="dk1"/>
                </a:solidFill>
                <a:latin typeface="Economica"/>
                <a:ea typeface="Economica"/>
                <a:cs typeface="Economica"/>
                <a:sym typeface="Economica"/>
              </a:rPr>
              <a:t>slaves were then transported to the West Indies where they were traded for molasses</a:t>
            </a:r>
          </a:p>
          <a:p>
            <a:pPr marL="914400" lvl="1" indent="-342900" rtl="0">
              <a:lnSpc>
                <a:spcPct val="115000"/>
              </a:lnSpc>
              <a:spcBef>
                <a:spcPts val="0"/>
              </a:spcBef>
              <a:buClr>
                <a:schemeClr val="dk1"/>
              </a:buClr>
              <a:buSzPct val="100000"/>
              <a:buFont typeface="Economica"/>
              <a:buChar char="➢"/>
            </a:pPr>
            <a:r>
              <a:rPr lang="en" sz="1800" b="1">
                <a:solidFill>
                  <a:schemeClr val="dk1"/>
                </a:solidFill>
                <a:latin typeface="Economica"/>
                <a:ea typeface="Economica"/>
                <a:cs typeface="Economica"/>
                <a:sym typeface="Economica"/>
              </a:rPr>
              <a:t>Molasses was used to make rum, typically in Rhode Island distilleries, and shipped to West Africa for more slaves to be sold in the West Indies or in the North American colonies.</a:t>
            </a:r>
          </a:p>
          <a:p>
            <a:pPr lvl="0" rtl="0">
              <a:lnSpc>
                <a:spcPct val="115000"/>
              </a:lnSpc>
              <a:spcBef>
                <a:spcPts val="0"/>
              </a:spcBef>
              <a:buNone/>
            </a:pPr>
            <a:endParaRPr sz="1200">
              <a:solidFill>
                <a:schemeClr val="dk1"/>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lgn="ctr" rtl="0">
              <a:spcBef>
                <a:spcPts val="0"/>
              </a:spcBef>
              <a:buNone/>
            </a:pPr>
            <a:r>
              <a:rPr lang="en" b="1"/>
              <a:t>CFU! Fist to Five! 	</a:t>
            </a:r>
          </a:p>
        </p:txBody>
      </p:sp>
      <p:sp>
        <p:nvSpPr>
          <p:cNvPr id="112" name="Shape 112"/>
          <p:cNvSpPr txBox="1">
            <a:spLocks noGrp="1"/>
          </p:cNvSpPr>
          <p:nvPr>
            <p:ph type="body" idx="1"/>
          </p:nvPr>
        </p:nvSpPr>
        <p:spPr>
          <a:xfrm>
            <a:off x="311700" y="1225225"/>
            <a:ext cx="8206800" cy="3354000"/>
          </a:xfrm>
          <a:prstGeom prst="rect">
            <a:avLst/>
          </a:prstGeom>
          <a:solidFill>
            <a:srgbClr val="FF00FF"/>
          </a:solidFill>
        </p:spPr>
        <p:txBody>
          <a:bodyPr lIns="91425" tIns="91425" rIns="91425" bIns="91425" anchor="t" anchorCtr="0">
            <a:noAutofit/>
          </a:bodyPr>
          <a:lstStyle/>
          <a:p>
            <a:pPr lvl="0" algn="ctr" rtl="0">
              <a:spcBef>
                <a:spcPts val="0"/>
              </a:spcBef>
              <a:buNone/>
            </a:pPr>
            <a:r>
              <a:rPr lang="en" sz="5500">
                <a:solidFill>
                  <a:srgbClr val="FF00FF"/>
                </a:solidFill>
              </a:rPr>
              <a:t>In your own words, describe the triangle trade.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0"/>
            <a:ext cx="8520600" cy="831300"/>
          </a:xfrm>
          <a:prstGeom prst="rect">
            <a:avLst/>
          </a:prstGeom>
        </p:spPr>
        <p:txBody>
          <a:bodyPr lIns="91425" tIns="91425" rIns="91425" bIns="91425" anchor="b" anchorCtr="0">
            <a:noAutofit/>
          </a:bodyPr>
          <a:lstStyle/>
          <a:p>
            <a:pPr lvl="0">
              <a:spcBef>
                <a:spcPts val="0"/>
              </a:spcBef>
              <a:buNone/>
            </a:pPr>
            <a:r>
              <a:rPr lang="en"/>
              <a:t>The Middle Passage</a:t>
            </a:r>
          </a:p>
        </p:txBody>
      </p:sp>
      <p:sp>
        <p:nvSpPr>
          <p:cNvPr id="118" name="Shape 118"/>
          <p:cNvSpPr txBox="1">
            <a:spLocks noGrp="1"/>
          </p:cNvSpPr>
          <p:nvPr>
            <p:ph type="body" idx="1"/>
          </p:nvPr>
        </p:nvSpPr>
        <p:spPr>
          <a:xfrm>
            <a:off x="128050" y="716450"/>
            <a:ext cx="9092100" cy="4225500"/>
          </a:xfrm>
          <a:prstGeom prst="rect">
            <a:avLst/>
          </a:prstGeom>
        </p:spPr>
        <p:txBody>
          <a:bodyPr lIns="91425" tIns="91425" rIns="91425" bIns="91425" anchor="t" anchorCtr="0">
            <a:noAutofit/>
          </a:bodyPr>
          <a:lstStyle/>
          <a:p>
            <a:pPr marL="457200" lvl="0" indent="-419100">
              <a:lnSpc>
                <a:spcPct val="100000"/>
              </a:lnSpc>
              <a:spcBef>
                <a:spcPts val="0"/>
              </a:spcBef>
              <a:buSzPct val="100000"/>
              <a:buFont typeface="Economica"/>
              <a:buChar char="❖"/>
            </a:pPr>
            <a:r>
              <a:rPr lang="en" sz="3000" b="1" u="sng">
                <a:latin typeface="Economica"/>
                <a:ea typeface="Economica"/>
                <a:cs typeface="Economica"/>
                <a:sym typeface="Economica"/>
              </a:rPr>
              <a:t>Middle Passage</a:t>
            </a:r>
            <a:r>
              <a:rPr lang="en" sz="3000" b="1">
                <a:latin typeface="Economica"/>
                <a:ea typeface="Economica"/>
                <a:cs typeface="Economica"/>
                <a:sym typeface="Economica"/>
              </a:rPr>
              <a:t>:</a:t>
            </a:r>
            <a:r>
              <a:rPr lang="en" sz="3000">
                <a:latin typeface="Economica"/>
                <a:ea typeface="Economica"/>
                <a:cs typeface="Economica"/>
                <a:sym typeface="Economica"/>
              </a:rPr>
              <a:t> </a:t>
            </a:r>
            <a:r>
              <a:rPr lang="en" sz="3000" b="1">
                <a:highlight>
                  <a:srgbClr val="FFFFFF"/>
                </a:highlight>
                <a:latin typeface="Economica"/>
                <a:ea typeface="Economica"/>
                <a:cs typeface="Economica"/>
                <a:sym typeface="Economica"/>
              </a:rPr>
              <a:t>the sea journey undertaken by slave ships from West Africa to the West Indies.</a:t>
            </a:r>
          </a:p>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Journey might take three weeks. Unfavorable weather conditions could make the trip much longer.</a:t>
            </a:r>
          </a:p>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The slaves were branded with hot irons and restrained with shackles</a:t>
            </a:r>
          </a:p>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Slaves were fed twice daily and some captains</a:t>
            </a:r>
          </a:p>
          <a:p>
            <a:pPr marL="457200" lvl="0" indent="-419100">
              <a:lnSpc>
                <a:spcPct val="100000"/>
              </a:lnSpc>
              <a:spcBef>
                <a:spcPts val="0"/>
              </a:spcBef>
              <a:buSzPct val="100000"/>
              <a:buFont typeface="Economica"/>
              <a:buChar char="❖"/>
            </a:pPr>
            <a:r>
              <a:rPr lang="en" sz="3000" b="1">
                <a:highlight>
                  <a:srgbClr val="FFFFFF"/>
                </a:highlight>
                <a:latin typeface="Economica"/>
                <a:ea typeface="Economica"/>
                <a:cs typeface="Economica"/>
                <a:sym typeface="Economica"/>
              </a:rPr>
              <a:t>Air holes were cut into the deck to allow the slaves breathing air, but these were closed in stormy conditions.</a:t>
            </a:r>
          </a:p>
          <a:p>
            <a:pPr lvl="0">
              <a:lnSpc>
                <a:spcPct val="100000"/>
              </a:lnSpc>
              <a:spcBef>
                <a:spcPts val="0"/>
              </a:spcBef>
              <a:buNone/>
            </a:pPr>
            <a:endParaRPr sz="2100">
              <a:highlight>
                <a:srgbClr val="FFFFFF"/>
              </a:highlight>
              <a:latin typeface="Economica"/>
              <a:ea typeface="Economica"/>
              <a:cs typeface="Economica"/>
              <a:sym typeface="Economica"/>
            </a:endParaRPr>
          </a:p>
          <a:p>
            <a:pPr lvl="0">
              <a:spcBef>
                <a:spcPts val="0"/>
              </a:spcBef>
              <a:buNone/>
            </a:pPr>
            <a:endParaRPr sz="900">
              <a:highlight>
                <a:srgbClr val="FFFFFF"/>
              </a:highlight>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(16:9)</PresentationFormat>
  <Paragraphs>74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Playfair Display</vt:lpstr>
      <vt:lpstr>Verdana</vt:lpstr>
      <vt:lpstr>Economica</vt:lpstr>
      <vt:lpstr>Open Sans</vt:lpstr>
      <vt:lpstr>luxe</vt:lpstr>
      <vt:lpstr>Do Now:</vt:lpstr>
      <vt:lpstr>Mercantilism </vt:lpstr>
      <vt:lpstr>The Birth of the Triangle Trade . . .  </vt:lpstr>
      <vt:lpstr>Salutary Neglect</vt:lpstr>
      <vt:lpstr>Colonial Entrepreneurs </vt:lpstr>
      <vt:lpstr>CFU! 10 Steps…  </vt:lpstr>
      <vt:lpstr>PowerPoint Presentation</vt:lpstr>
      <vt:lpstr>CFU! Fist to Five!  </vt:lpstr>
      <vt:lpstr>The Middle Passage</vt:lpstr>
      <vt:lpstr>Continued. . .</vt:lpstr>
      <vt:lpstr>CFU! Ice Cream Social  </vt:lpstr>
      <vt:lpstr>PowerPoint Presentation</vt:lpstr>
      <vt:lpstr>Exit Slip:</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Stephanie Schmidt</dc:creator>
  <cp:lastModifiedBy>Stephanie Schmidt</cp:lastModifiedBy>
  <cp:revision>1</cp:revision>
  <dcterms:modified xsi:type="dcterms:W3CDTF">2016-09-27T17:16:57Z</dcterms:modified>
</cp:coreProperties>
</file>